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431" r:id="rId2"/>
    <p:sldId id="432" r:id="rId3"/>
    <p:sldId id="264" r:id="rId4"/>
    <p:sldId id="437" r:id="rId5"/>
    <p:sldId id="403" r:id="rId6"/>
    <p:sldId id="395" r:id="rId7"/>
    <p:sldId id="397" r:id="rId8"/>
    <p:sldId id="396" r:id="rId9"/>
    <p:sldId id="398" r:id="rId10"/>
    <p:sldId id="399" r:id="rId11"/>
    <p:sldId id="390" r:id="rId12"/>
    <p:sldId id="401" r:id="rId13"/>
    <p:sldId id="344" r:id="rId14"/>
    <p:sldId id="345" r:id="rId15"/>
    <p:sldId id="400" r:id="rId16"/>
    <p:sldId id="393" r:id="rId17"/>
    <p:sldId id="394" r:id="rId18"/>
    <p:sldId id="392" r:id="rId19"/>
    <p:sldId id="430" r:id="rId20"/>
    <p:sldId id="346" r:id="rId21"/>
    <p:sldId id="347" r:id="rId22"/>
    <p:sldId id="406" r:id="rId23"/>
    <p:sldId id="407" r:id="rId24"/>
    <p:sldId id="297" r:id="rId25"/>
    <p:sldId id="299" r:id="rId26"/>
    <p:sldId id="348" r:id="rId27"/>
    <p:sldId id="378" r:id="rId28"/>
    <p:sldId id="379" r:id="rId29"/>
    <p:sldId id="380" r:id="rId30"/>
    <p:sldId id="382" r:id="rId31"/>
    <p:sldId id="383" r:id="rId32"/>
    <p:sldId id="384" r:id="rId33"/>
    <p:sldId id="385" r:id="rId34"/>
    <p:sldId id="386" r:id="rId35"/>
    <p:sldId id="387" r:id="rId36"/>
    <p:sldId id="388" r:id="rId37"/>
    <p:sldId id="389" r:id="rId38"/>
    <p:sldId id="402" r:id="rId39"/>
    <p:sldId id="336" r:id="rId40"/>
    <p:sldId id="337" r:id="rId41"/>
    <p:sldId id="404" r:id="rId42"/>
    <p:sldId id="338" r:id="rId43"/>
    <p:sldId id="339" r:id="rId44"/>
    <p:sldId id="405" r:id="rId45"/>
    <p:sldId id="349" r:id="rId46"/>
    <p:sldId id="350" r:id="rId47"/>
    <p:sldId id="351" r:id="rId48"/>
    <p:sldId id="352" r:id="rId49"/>
    <p:sldId id="283" r:id="rId50"/>
    <p:sldId id="276" r:id="rId51"/>
    <p:sldId id="334" r:id="rId52"/>
    <p:sldId id="335" r:id="rId53"/>
    <p:sldId id="277" r:id="rId54"/>
    <p:sldId id="278" r:id="rId55"/>
    <p:sldId id="279" r:id="rId56"/>
    <p:sldId id="280" r:id="rId57"/>
    <p:sldId id="281" r:id="rId58"/>
    <p:sldId id="282" r:id="rId59"/>
    <p:sldId id="427" r:id="rId60"/>
    <p:sldId id="422" r:id="rId61"/>
    <p:sldId id="433" r:id="rId62"/>
    <p:sldId id="423" r:id="rId63"/>
    <p:sldId id="424" r:id="rId64"/>
    <p:sldId id="425" r:id="rId65"/>
    <p:sldId id="426" r:id="rId66"/>
    <p:sldId id="340" r:id="rId67"/>
    <p:sldId id="341" r:id="rId68"/>
    <p:sldId id="342" r:id="rId69"/>
    <p:sldId id="343" r:id="rId70"/>
    <p:sldId id="354" r:id="rId71"/>
    <p:sldId id="362" r:id="rId72"/>
    <p:sldId id="364" r:id="rId73"/>
    <p:sldId id="366" r:id="rId74"/>
    <p:sldId id="365" r:id="rId75"/>
    <p:sldId id="408" r:id="rId76"/>
    <p:sldId id="363" r:id="rId77"/>
    <p:sldId id="367" r:id="rId78"/>
    <p:sldId id="409" r:id="rId79"/>
    <p:sldId id="412" r:id="rId80"/>
    <p:sldId id="413" r:id="rId81"/>
    <p:sldId id="414" r:id="rId82"/>
    <p:sldId id="298" r:id="rId83"/>
    <p:sldId id="415" r:id="rId84"/>
    <p:sldId id="416" r:id="rId85"/>
    <p:sldId id="417" r:id="rId86"/>
    <p:sldId id="418" r:id="rId87"/>
    <p:sldId id="353" r:id="rId88"/>
    <p:sldId id="435" r:id="rId89"/>
    <p:sldId id="436" r:id="rId90"/>
    <p:sldId id="434" r:id="rId91"/>
    <p:sldId id="359" r:id="rId92"/>
    <p:sldId id="355" r:id="rId93"/>
    <p:sldId id="438" r:id="rId94"/>
    <p:sldId id="356" r:id="rId95"/>
    <p:sldId id="439" r:id="rId96"/>
    <p:sldId id="358" r:id="rId97"/>
    <p:sldId id="440" r:id="rId98"/>
    <p:sldId id="360" r:id="rId99"/>
    <p:sldId id="315" r:id="rId100"/>
    <p:sldId id="361" r:id="rId101"/>
    <p:sldId id="374" r:id="rId102"/>
    <p:sldId id="375" r:id="rId103"/>
    <p:sldId id="419" r:id="rId104"/>
    <p:sldId id="368" r:id="rId105"/>
    <p:sldId id="410" r:id="rId106"/>
    <p:sldId id="421" r:id="rId107"/>
    <p:sldId id="333" r:id="rId108"/>
    <p:sldId id="441" r:id="rId109"/>
    <p:sldId id="376" r:id="rId110"/>
    <p:sldId id="411" r:id="rId111"/>
    <p:sldId id="377" r:id="rId112"/>
    <p:sldId id="428" r:id="rId113"/>
    <p:sldId id="285" r:id="rId1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00"/>
    <a:srgbClr val="931D1F"/>
    <a:srgbClr val="596B35"/>
    <a:srgbClr val="5E3B1E"/>
    <a:srgbClr val="4B3E5C"/>
    <a:srgbClr val="9179B2"/>
    <a:srgbClr val="382F45"/>
    <a:srgbClr val="1A1620"/>
    <a:srgbClr val="01102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41769"/>
  </p:normalViewPr>
  <p:slideViewPr>
    <p:cSldViewPr>
      <p:cViewPr varScale="1">
        <p:scale>
          <a:sx n="65" d="100"/>
          <a:sy n="65" d="100"/>
        </p:scale>
        <p:origin x="3816" y="192"/>
      </p:cViewPr>
      <p:guideLst>
        <p:guide orient="horz" pos="2160"/>
        <p:guide pos="2880"/>
        <p:guide orient="horz" pos="1620"/>
      </p:guideLst>
    </p:cSldViewPr>
  </p:slideViewPr>
  <p:notesTextViewPr>
    <p:cViewPr>
      <p:scale>
        <a:sx n="1" d="1"/>
        <a:sy n="1" d="1"/>
      </p:scale>
      <p:origin x="0" y="0"/>
    </p:cViewPr>
  </p:notesTextViewPr>
  <p:sorterViewPr>
    <p:cViewPr>
      <p:scale>
        <a:sx n="68" d="100"/>
        <a:sy n="68"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CA892-5368-104E-9915-F269845A1B41}" type="datetimeFigureOut">
              <a:rPr lang="en-US" smtClean="0"/>
              <a:t>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F69FF-2872-D347-BEBD-3F983EC9ED0B}" type="slidenum">
              <a:rPr lang="en-US" smtClean="0"/>
              <a:t>‹#›</a:t>
            </a:fld>
            <a:endParaRPr lang="en-US"/>
          </a:p>
        </p:txBody>
      </p:sp>
    </p:spTree>
    <p:extLst>
      <p:ext uri="{BB962C8B-B14F-4D97-AF65-F5344CB8AC3E}">
        <p14:creationId xmlns:p14="http://schemas.microsoft.com/office/powerpoint/2010/main" val="42688908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The ROI of Relentless Learning  </a:t>
            </a:r>
            <a:endParaRPr lang="en-US" sz="1600" dirty="0"/>
          </a:p>
          <a:p>
            <a:r>
              <a:rPr lang="en-US" sz="1200" i="1" dirty="0"/>
              <a:t>by Llewellyn Falco</a:t>
            </a:r>
            <a:endParaRPr lang="en-US" sz="1600" dirty="0"/>
          </a:p>
          <a:p>
            <a:br>
              <a:rPr lang="en-US" sz="1600" dirty="0"/>
            </a:br>
            <a:r>
              <a:rPr lang="en-US" sz="1200" dirty="0"/>
              <a:t>We are about to embark on a lot of learning hours. </a:t>
            </a:r>
          </a:p>
          <a:p>
            <a:r>
              <a:rPr lang="en-US" sz="1200" dirty="0"/>
              <a:t>But are they it worth it? Let’s do the math….</a:t>
            </a:r>
          </a:p>
          <a:p>
            <a:endParaRPr lang="en-US" sz="1600" dirty="0"/>
          </a:p>
          <a:p>
            <a:r>
              <a:rPr lang="en-US" sz="1200" dirty="0"/>
              <a:t>The math turns out to be quite surprising, because it deals with systems involving compound interest. </a:t>
            </a:r>
            <a:endParaRPr lang="en-US" sz="1600" dirty="0"/>
          </a:p>
          <a:p>
            <a:r>
              <a:rPr lang="en-US" sz="1200" dirty="0"/>
              <a:t>Compound interest allows small changes to have **massive** effects over time.</a:t>
            </a:r>
            <a:endParaRPr lang="en-US" sz="1600" dirty="0"/>
          </a:p>
          <a:p>
            <a:br>
              <a:rPr lang="en-US" sz="1600" dirty="0"/>
            </a:br>
            <a:r>
              <a:rPr lang="en-US" sz="1200" dirty="0"/>
              <a:t>So come hear a combination of personal experiences and mathematical visualization explaining just how much you are getting out of doing a bit of learning everyday.</a:t>
            </a:r>
            <a:endParaRPr lang="en-US" sz="1600" dirty="0"/>
          </a:p>
          <a:p>
            <a:br>
              <a:rPr lang="en-US" sz="1600" dirty="0"/>
            </a:br>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1</a:t>
            </a:fld>
            <a:endParaRPr lang="en-US"/>
          </a:p>
        </p:txBody>
      </p:sp>
    </p:spTree>
    <p:extLst>
      <p:ext uri="{BB962C8B-B14F-4D97-AF65-F5344CB8AC3E}">
        <p14:creationId xmlns:p14="http://schemas.microsoft.com/office/powerpoint/2010/main" val="244554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95</a:t>
            </a:fld>
            <a:endParaRPr lang="en-US"/>
          </a:p>
        </p:txBody>
      </p:sp>
    </p:spTree>
    <p:extLst>
      <p:ext uri="{BB962C8B-B14F-4D97-AF65-F5344CB8AC3E}">
        <p14:creationId xmlns:p14="http://schemas.microsoft.com/office/powerpoint/2010/main" val="1500236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97</a:t>
            </a:fld>
            <a:endParaRPr lang="en-US"/>
          </a:p>
        </p:txBody>
      </p:sp>
    </p:spTree>
    <p:extLst>
      <p:ext uri="{BB962C8B-B14F-4D97-AF65-F5344CB8AC3E}">
        <p14:creationId xmlns:p14="http://schemas.microsoft.com/office/powerpoint/2010/main" val="87746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107</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2</a:t>
            </a:fld>
            <a:endParaRPr lang="en-US"/>
          </a:p>
        </p:txBody>
      </p:sp>
    </p:spTree>
    <p:extLst>
      <p:ext uri="{BB962C8B-B14F-4D97-AF65-F5344CB8AC3E}">
        <p14:creationId xmlns:p14="http://schemas.microsoft.com/office/powerpoint/2010/main" val="183526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49</a:t>
            </a:fld>
            <a:endParaRPr lang="en-US"/>
          </a:p>
        </p:txBody>
      </p:sp>
    </p:spTree>
    <p:extLst>
      <p:ext uri="{BB962C8B-B14F-4D97-AF65-F5344CB8AC3E}">
        <p14:creationId xmlns:p14="http://schemas.microsoft.com/office/powerpoint/2010/main" val="677530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51</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52</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59</a:t>
            </a:fld>
            <a:endParaRPr lang="en-US"/>
          </a:p>
        </p:txBody>
      </p:sp>
    </p:spTree>
    <p:extLst>
      <p:ext uri="{BB962C8B-B14F-4D97-AF65-F5344CB8AC3E}">
        <p14:creationId xmlns:p14="http://schemas.microsoft.com/office/powerpoint/2010/main" val="204158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60</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Wilt Chamberlain</a:t>
            </a:r>
          </a:p>
        </p:txBody>
      </p:sp>
      <p:sp>
        <p:nvSpPr>
          <p:cNvPr id="4" name="Slide Number Placeholder 3"/>
          <p:cNvSpPr>
            <a:spLocks noGrp="1"/>
          </p:cNvSpPr>
          <p:nvPr>
            <p:ph type="sldNum" sz="quarter" idx="10"/>
          </p:nvPr>
        </p:nvSpPr>
        <p:spPr/>
        <p:txBody>
          <a:bodyPr/>
          <a:lstStyle/>
          <a:p>
            <a:fld id="{B1AF69FF-2872-D347-BEBD-3F983EC9ED0B}" type="slidenum">
              <a:rPr lang="en-US" smtClean="0"/>
              <a:t>80</a:t>
            </a:fld>
            <a:endParaRPr lang="en-US"/>
          </a:p>
        </p:txBody>
      </p:sp>
    </p:spTree>
    <p:extLst>
      <p:ext uri="{BB962C8B-B14F-4D97-AF65-F5344CB8AC3E}">
        <p14:creationId xmlns:p14="http://schemas.microsoft.com/office/powerpoint/2010/main" val="324851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93</a:t>
            </a:fld>
            <a:endParaRPr lang="en-US"/>
          </a:p>
        </p:txBody>
      </p:sp>
    </p:spTree>
    <p:extLst>
      <p:ext uri="{BB962C8B-B14F-4D97-AF65-F5344CB8AC3E}">
        <p14:creationId xmlns:p14="http://schemas.microsoft.com/office/powerpoint/2010/main" val="1880102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2859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84940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3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a:t>Click to edit Master title style</a:t>
            </a:r>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rPr>
              <a:pPr/>
              <a:t>2/20/23</a:t>
            </a:fld>
            <a:endParaRPr lang="en-US">
              <a:solidFill>
                <a:srgbClr val="808080">
                  <a:tint val="75000"/>
                </a:srgbClr>
              </a:solidFill>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472565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t>‹#›</a:t>
            </a:fld>
            <a:endParaRPr/>
          </a:p>
        </p:txBody>
      </p:sp>
    </p:spTree>
    <p:extLst>
      <p:ext uri="{BB962C8B-B14F-4D97-AF65-F5344CB8AC3E}">
        <p14:creationId xmlns:p14="http://schemas.microsoft.com/office/powerpoint/2010/main" val="22589660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414624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346584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a:solidFill>
                  <a:srgbClr val="D9D9D9"/>
                </a:solidFill>
                <a:latin typeface="Calibri"/>
                <a:cs typeface="Calibri"/>
              </a:rPr>
              <a:t>Insert List Title Here</a:t>
            </a: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208382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119161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69160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a:t>Two columns of content to display? Consider this alternate format to present your key points. Try to keep your on screen descriptions short and to the point, expanding upon them in your word track. Text is 24 pts.</a:t>
            </a:r>
          </a:p>
        </p:txBody>
      </p:sp>
    </p:spTree>
    <p:extLst>
      <p:ext uri="{BB962C8B-B14F-4D97-AF65-F5344CB8AC3E}">
        <p14:creationId xmlns:p14="http://schemas.microsoft.com/office/powerpoint/2010/main" val="41064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10151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 (Gray, 32 </a:t>
            </a:r>
            <a:r>
              <a:rPr lang="en-US" dirty="0" err="1"/>
              <a:t>pt</a:t>
            </a:r>
            <a:r>
              <a:rPr lang="en-US" dirty="0"/>
              <a:t>)</a:t>
            </a:r>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111967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Volumes/art/Corporate/Events/2017/Kickoff/PPT/Awards/back_1.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5" r:link="rId1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a:solidFill>
                  <a:srgbClr val="3F3F3F"/>
                </a:solidFill>
              </a:rPr>
              <a:t>@LlewellynFalco</a:t>
            </a:r>
          </a:p>
        </p:txBody>
      </p:sp>
    </p:spTree>
    <p:extLst>
      <p:ext uri="{BB962C8B-B14F-4D97-AF65-F5344CB8AC3E}">
        <p14:creationId xmlns:p14="http://schemas.microsoft.com/office/powerpoint/2010/main" val="553664244"/>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49" r:id="rId3"/>
    <p:sldLayoutId id="2147483652" r:id="rId4"/>
    <p:sldLayoutId id="2147483653" r:id="rId5"/>
    <p:sldLayoutId id="2147483656" r:id="rId6"/>
    <p:sldLayoutId id="2147483660" r:id="rId7"/>
    <p:sldLayoutId id="2147483659" r:id="rId8"/>
    <p:sldLayoutId id="2147483661" r:id="rId9"/>
    <p:sldLayoutId id="2147483651" r:id="rId10"/>
    <p:sldLayoutId id="2147483655" r:id="rId11"/>
    <p:sldLayoutId id="2147483662" r:id="rId12"/>
    <p:sldLayoutId id="2147483663" r:id="rId13"/>
  </p:sldLayoutIdLst>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microsoft.com/office/2007/relationships/hdphoto" Target="../media/hdphoto4.wdp"/></Relationships>
</file>

<file path=ppt/slides/_rels/slide10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4.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B683A9-FA1F-EB44-B4C8-9AB9F17BD94E}"/>
              </a:ext>
            </a:extLst>
          </p:cNvPr>
          <p:cNvSpPr/>
          <p:nvPr/>
        </p:nvSpPr>
        <p:spPr>
          <a:xfrm>
            <a:off x="152400" y="57149"/>
            <a:ext cx="8915400" cy="5493812"/>
          </a:xfrm>
          <a:prstGeom prst="rect">
            <a:avLst/>
          </a:prstGeom>
          <a:solidFill>
            <a:schemeClr val="bg1"/>
          </a:solidFill>
        </p:spPr>
        <p:txBody>
          <a:bodyPr wrap="square">
            <a:spAutoFit/>
          </a:bodyPr>
          <a:lstStyle/>
          <a:p>
            <a:r>
              <a:rPr lang="en-US" sz="1100" b="1" dirty="0"/>
              <a:t>Given at: </a:t>
            </a:r>
          </a:p>
          <a:p>
            <a:r>
              <a:rPr lang="en-US" sz="1100" b="1" dirty="0"/>
              <a:t>Job Hackers – SF 2020</a:t>
            </a:r>
          </a:p>
          <a:p>
            <a:endParaRPr lang="en-US" sz="1100" b="1" dirty="0"/>
          </a:p>
          <a:p>
            <a:r>
              <a:rPr lang="en-US" sz="1100" b="1" dirty="0"/>
              <a:t>The ROI of Learning Hour </a:t>
            </a:r>
            <a:endParaRPr lang="en-US" sz="1400" dirty="0"/>
          </a:p>
          <a:p>
            <a:r>
              <a:rPr lang="en-US" sz="1100" i="1" dirty="0"/>
              <a:t>by Llewellyn Falco</a:t>
            </a:r>
            <a:endParaRPr lang="en-US" sz="1400" dirty="0"/>
          </a:p>
          <a:p>
            <a:br>
              <a:rPr lang="en-US" sz="1400" dirty="0"/>
            </a:br>
            <a:r>
              <a:rPr lang="en-US" sz="1100" dirty="0"/>
              <a:t>What the value in going to this conference? </a:t>
            </a:r>
            <a:endParaRPr lang="en-US" sz="1400" dirty="0"/>
          </a:p>
          <a:p>
            <a:r>
              <a:rPr lang="en-US" sz="1100" dirty="0"/>
              <a:t>You're here, you took time off work and paid real money to be here it safe to assume you see value in learning, but have you done the math?</a:t>
            </a:r>
            <a:endParaRPr lang="en-US" sz="1400" dirty="0"/>
          </a:p>
          <a:p>
            <a:r>
              <a:rPr lang="en-US" sz="1100" dirty="0"/>
              <a:t>The math turns out to be quite surprising, because it deals with systems involving compound interest. </a:t>
            </a:r>
            <a:endParaRPr lang="en-US" sz="1400" dirty="0"/>
          </a:p>
          <a:p>
            <a:r>
              <a:rPr lang="en-US" sz="1100" dirty="0"/>
              <a:t>Compound interest allows small changes to have **massive** effects over time.</a:t>
            </a:r>
            <a:endParaRPr lang="en-US" sz="1400" dirty="0"/>
          </a:p>
          <a:p>
            <a:br>
              <a:rPr lang="en-US" sz="1400" dirty="0"/>
            </a:br>
            <a:r>
              <a:rPr lang="en-US" sz="1100" dirty="0"/>
              <a:t>Example 1:</a:t>
            </a:r>
            <a:endParaRPr lang="en-US" sz="1400" dirty="0"/>
          </a:p>
          <a:p>
            <a:r>
              <a:rPr lang="en-US" sz="1100" dirty="0"/>
              <a:t>Tim has a $100,000 loan at 100% interest. He pays **$8,333 a month**. At this rate it will take 50 years to pay off.</a:t>
            </a:r>
            <a:endParaRPr lang="en-US" sz="1400" dirty="0"/>
          </a:p>
          <a:p>
            <a:r>
              <a:rPr lang="en-US" sz="1100" dirty="0"/>
              <a:t>Allen has the same loan, but wants to pay it off **10 times** faster. How much more a month does he have to pay to achieve this?</a:t>
            </a:r>
            <a:endParaRPr lang="en-US" sz="1400" dirty="0"/>
          </a:p>
          <a:p>
            <a:br>
              <a:rPr lang="en-US" sz="1400" dirty="0"/>
            </a:br>
            <a:r>
              <a:rPr lang="en-US" sz="1100" dirty="0"/>
              <a:t>Normal math would say 10 times is 8,333 X 10. </a:t>
            </a:r>
            <a:endParaRPr lang="en-US" sz="1400" dirty="0"/>
          </a:p>
          <a:p>
            <a:r>
              <a:rPr lang="en-US" sz="1100" dirty="0"/>
              <a:t>But the actual answer is just a mere seventy dollars more each month to bring the time down a factor of 10 times. </a:t>
            </a:r>
            <a:endParaRPr lang="en-US" sz="1400" dirty="0"/>
          </a:p>
          <a:p>
            <a:r>
              <a:rPr lang="en-US" sz="1100" dirty="0" err="1"/>
              <a:t>Surprizing</a:t>
            </a:r>
            <a:r>
              <a:rPr lang="en-US" sz="1100" dirty="0"/>
              <a:t>? Yeah!</a:t>
            </a:r>
            <a:endParaRPr lang="en-US" sz="1400" dirty="0"/>
          </a:p>
          <a:p>
            <a:br>
              <a:rPr lang="en-US" sz="1400" dirty="0"/>
            </a:br>
            <a:r>
              <a:rPr lang="en-US" sz="1100" dirty="0"/>
              <a:t>So come hear a combination of personal experiences and mathematical visualization explaining just how much you are getting out of doing a bit of learning everyday.</a:t>
            </a:r>
            <a:endParaRPr lang="en-US" sz="1400" dirty="0"/>
          </a:p>
          <a:p>
            <a:br>
              <a:rPr lang="en-US" sz="1400" dirty="0"/>
            </a:br>
            <a:r>
              <a:rPr lang="en-US" sz="1100" dirty="0"/>
              <a:t>Example 2: </a:t>
            </a:r>
            <a:endParaRPr lang="en-US" sz="1400" dirty="0"/>
          </a:p>
          <a:p>
            <a:r>
              <a:rPr lang="en-US" sz="1100" dirty="0"/>
              <a:t>Team A works 8 hours a day.</a:t>
            </a:r>
            <a:endParaRPr lang="en-US" sz="1400" dirty="0"/>
          </a:p>
          <a:p>
            <a:r>
              <a:rPr lang="en-US" sz="1100" dirty="0"/>
              <a:t>Team B works 7 hours a day and spends 1 hour a day learning. This learning improves the team's output by 1%. How many days will it be until Team B has produced as much as Team A?</a:t>
            </a:r>
            <a:endParaRPr lang="en-US" sz="1400" dirty="0"/>
          </a:p>
          <a:p>
            <a:br>
              <a:rPr lang="en-US" sz="1400" dirty="0"/>
            </a:br>
            <a:r>
              <a:rPr lang="en-US" sz="1100" dirty="0"/>
              <a:t>![Answer: 28 days](https://</a:t>
            </a:r>
            <a:r>
              <a:rPr lang="en-US" sz="1100" dirty="0" err="1"/>
              <a:t>pbs.twimg.com</a:t>
            </a:r>
            <a:r>
              <a:rPr lang="en-US" sz="1100" dirty="0"/>
              <a:t>/media/CS7U4EvWoAAtMmx.png:large)</a:t>
            </a:r>
            <a:endParaRPr lang="en-US" sz="1400" dirty="0"/>
          </a:p>
          <a:p>
            <a:br>
              <a:rPr lang="en-US" sz="1400" dirty="0"/>
            </a:br>
            <a:endParaRPr lang="en-US" sz="1100" dirty="0"/>
          </a:p>
        </p:txBody>
      </p:sp>
    </p:spTree>
    <p:extLst>
      <p:ext uri="{BB962C8B-B14F-4D97-AF65-F5344CB8AC3E}">
        <p14:creationId xmlns:p14="http://schemas.microsoft.com/office/powerpoint/2010/main" val="334432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362498" y="1581150"/>
            <a:ext cx="2539477"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(do 1 pushup)</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78115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800" dirty="0"/>
              <a:t>What does your </a:t>
            </a:r>
            <a:br>
              <a:rPr lang="en-US" sz="4800" dirty="0"/>
            </a:br>
            <a:r>
              <a:rPr lang="en-US" sz="9600" dirty="0"/>
              <a:t>Portfolio </a:t>
            </a:r>
            <a:br>
              <a:rPr lang="en-US" sz="9600" dirty="0"/>
            </a:br>
            <a:r>
              <a:rPr lang="en-US" sz="4800" dirty="0"/>
              <a:t>look like? </a:t>
            </a:r>
          </a:p>
        </p:txBody>
      </p:sp>
    </p:spTree>
    <p:extLst>
      <p:ext uri="{BB962C8B-B14F-4D97-AF65-F5344CB8AC3E}">
        <p14:creationId xmlns:p14="http://schemas.microsoft.com/office/powerpoint/2010/main" val="12580659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924319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Retrospective</a:t>
            </a:r>
            <a:endParaRPr lang="en-US" sz="4800" dirty="0"/>
          </a:p>
        </p:txBody>
      </p:sp>
    </p:spTree>
    <p:extLst>
      <p:ext uri="{BB962C8B-B14F-4D97-AF65-F5344CB8AC3E}">
        <p14:creationId xmlns:p14="http://schemas.microsoft.com/office/powerpoint/2010/main" val="2573115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FEEDBACK</a:t>
            </a:r>
            <a:endParaRPr lang="en-US" sz="4800" dirty="0"/>
          </a:p>
        </p:txBody>
      </p:sp>
    </p:spTree>
    <p:extLst>
      <p:ext uri="{BB962C8B-B14F-4D97-AF65-F5344CB8AC3E}">
        <p14:creationId xmlns:p14="http://schemas.microsoft.com/office/powerpoint/2010/main" val="3807947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Pairing/Mobbing</a:t>
            </a:r>
            <a:endParaRPr lang="en-US" sz="2000" dirty="0"/>
          </a:p>
        </p:txBody>
      </p:sp>
      <p:sp>
        <p:nvSpPr>
          <p:cNvPr id="2" name="Oval 1"/>
          <p:cNvSpPr/>
          <p:nvPr/>
        </p:nvSpPr>
        <p:spPr>
          <a:xfrm>
            <a:off x="11430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2" name="Oval 31"/>
          <p:cNvSpPr/>
          <p:nvPr/>
        </p:nvSpPr>
        <p:spPr>
          <a:xfrm>
            <a:off x="18288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3" name="Oval 32"/>
          <p:cNvSpPr/>
          <p:nvPr/>
        </p:nvSpPr>
        <p:spPr>
          <a:xfrm>
            <a:off x="5334000" y="22669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4" name="Oval 33"/>
          <p:cNvSpPr/>
          <p:nvPr/>
        </p:nvSpPr>
        <p:spPr>
          <a:xfrm>
            <a:off x="6172200" y="21145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5" name="Oval 34"/>
          <p:cNvSpPr/>
          <p:nvPr/>
        </p:nvSpPr>
        <p:spPr>
          <a:xfrm>
            <a:off x="5715000" y="1962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6" name="Oval 35"/>
          <p:cNvSpPr/>
          <p:nvPr/>
        </p:nvSpPr>
        <p:spPr>
          <a:xfrm>
            <a:off x="5562600" y="28003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7" name="Oval 36"/>
          <p:cNvSpPr/>
          <p:nvPr/>
        </p:nvSpPr>
        <p:spPr>
          <a:xfrm>
            <a:off x="6096000" y="2724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Tree>
    <p:extLst>
      <p:ext uri="{BB962C8B-B14F-4D97-AF65-F5344CB8AC3E}">
        <p14:creationId xmlns:p14="http://schemas.microsoft.com/office/powerpoint/2010/main" val="17960435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7772400" cy="1508105"/>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“If you want a learning culture, the first rule is:</a:t>
            </a:r>
          </a:p>
          <a:p>
            <a:pPr algn="r"/>
            <a:r>
              <a:rPr lang="en-US" sz="2800" dirty="0">
                <a:solidFill>
                  <a:schemeClr val="bg1">
                    <a:lumMod val="95000"/>
                  </a:schemeClr>
                </a:solidFill>
              </a:rPr>
              <a:t> you don't wait for </a:t>
            </a:r>
            <a:r>
              <a:rPr lang="en-US" sz="3600" b="1" dirty="0">
                <a:solidFill>
                  <a:schemeClr val="accent1"/>
                </a:solidFill>
              </a:rPr>
              <a:t>after working hours</a:t>
            </a:r>
            <a:endParaRPr lang="en-US" sz="2800" b="1" dirty="0">
              <a:solidFill>
                <a:schemeClr val="accent1"/>
              </a:solidFill>
            </a:endParaRPr>
          </a:p>
          <a:p>
            <a:pPr algn="r"/>
            <a:r>
              <a:rPr lang="en-US" sz="2800" dirty="0">
                <a:solidFill>
                  <a:schemeClr val="bg1">
                    <a:lumMod val="95000"/>
                  </a:schemeClr>
                </a:solidFill>
              </a:rPr>
              <a:t>for learning to begin”</a:t>
            </a:r>
          </a:p>
        </p:txBody>
      </p:sp>
      <p:sp>
        <p:nvSpPr>
          <p:cNvPr id="5" name="Rectangle 4"/>
          <p:cNvSpPr/>
          <p:nvPr/>
        </p:nvSpPr>
        <p:spPr>
          <a:xfrm>
            <a:off x="5181600" y="3040618"/>
            <a:ext cx="2943722" cy="369332"/>
          </a:xfrm>
          <a:prstGeom prst="rect">
            <a:avLst/>
          </a:prstGeom>
        </p:spPr>
        <p:txBody>
          <a:bodyPr wrap="none">
            <a:spAutoFit/>
          </a:bodyPr>
          <a:lstStyle/>
          <a:p>
            <a:r>
              <a:rPr lang="en-US" dirty="0">
                <a:solidFill>
                  <a:schemeClr val="bg1">
                    <a:lumMod val="95000"/>
                  </a:schemeClr>
                </a:solidFill>
              </a:rPr>
              <a:t>#58 Agile Coaching Strategies</a:t>
            </a:r>
          </a:p>
        </p:txBody>
      </p:sp>
      <p:pic>
        <p:nvPicPr>
          <p:cNvPr id="6" name="Picture 5" descr="10982881_572455019563075_4933685576977124062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582378"/>
            <a:ext cx="711200" cy="711200"/>
          </a:xfrm>
          <a:prstGeom prst="rect">
            <a:avLst/>
          </a:prstGeom>
          <a:ln w="12700" cap="sq" cmpd="sng">
            <a:solidFill>
              <a:srgbClr val="FFFFFF"/>
            </a:solidFill>
            <a:prstDash val="solid"/>
            <a:miter lim="800000"/>
          </a:ln>
          <a:effectLst/>
        </p:spPr>
      </p:pic>
      <p:pic>
        <p:nvPicPr>
          <p:cNvPr id="7" name="Picture 6" descr="vq7zb8du38bvk267vtg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495550"/>
            <a:ext cx="616348" cy="58801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5894963" y="2495550"/>
            <a:ext cx="1877437" cy="523220"/>
          </a:xfrm>
          <a:prstGeom prst="rect">
            <a:avLst/>
          </a:prstGeom>
        </p:spPr>
        <p:txBody>
          <a:bodyPr wrap="none">
            <a:spAutoFit/>
          </a:bodyPr>
          <a:lstStyle/>
          <a:p>
            <a:pPr algn="r"/>
            <a:r>
              <a:rPr lang="en-US" sz="2800" dirty="0">
                <a:solidFill>
                  <a:schemeClr val="bg1">
                    <a:lumMod val="95000"/>
                  </a:schemeClr>
                </a:solidFill>
              </a:rPr>
              <a:t>Ryan Ripley    </a:t>
            </a:r>
          </a:p>
        </p:txBody>
      </p:sp>
    </p:spTree>
    <p:extLst>
      <p:ext uri="{BB962C8B-B14F-4D97-AF65-F5344CB8AC3E}">
        <p14:creationId xmlns:p14="http://schemas.microsoft.com/office/powerpoint/2010/main" val="2732040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8534400" cy="2492990"/>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“The difference between</a:t>
            </a:r>
          </a:p>
          <a:p>
            <a:pPr algn="r"/>
            <a:r>
              <a:rPr lang="en-US" sz="2800" dirty="0">
                <a:solidFill>
                  <a:schemeClr val="bg1">
                    <a:lumMod val="95000"/>
                  </a:schemeClr>
                </a:solidFill>
              </a:rPr>
              <a:t> a </a:t>
            </a:r>
            <a:r>
              <a:rPr lang="en-US" sz="3600" b="1" dirty="0">
                <a:solidFill>
                  <a:schemeClr val="accent1"/>
                </a:solidFill>
              </a:rPr>
              <a:t>Learning Hour</a:t>
            </a:r>
            <a:r>
              <a:rPr lang="en-US" sz="2800" dirty="0">
                <a:solidFill>
                  <a:schemeClr val="bg1">
                    <a:lumMod val="95000"/>
                  </a:schemeClr>
                </a:solidFill>
              </a:rPr>
              <a:t> and </a:t>
            </a:r>
          </a:p>
          <a:p>
            <a:pPr algn="r"/>
            <a:r>
              <a:rPr lang="en-US" sz="2800" dirty="0">
                <a:solidFill>
                  <a:schemeClr val="bg1">
                    <a:lumMod val="95000"/>
                  </a:schemeClr>
                </a:solidFill>
              </a:rPr>
              <a:t>a </a:t>
            </a:r>
            <a:r>
              <a:rPr lang="en-US" sz="3600" b="1" dirty="0">
                <a:solidFill>
                  <a:schemeClr val="accent1"/>
                </a:solidFill>
              </a:rPr>
              <a:t>Meeting where you learn something </a:t>
            </a:r>
          </a:p>
          <a:p>
            <a:pPr algn="r"/>
            <a:r>
              <a:rPr lang="en-US" sz="2800" dirty="0">
                <a:solidFill>
                  <a:schemeClr val="bg1">
                    <a:lumMod val="95000"/>
                  </a:schemeClr>
                </a:solidFill>
              </a:rPr>
              <a:t>is that a learning hour would be useful to people who don’t work for your company”</a:t>
            </a:r>
          </a:p>
        </p:txBody>
      </p:sp>
    </p:spTree>
    <p:extLst>
      <p:ext uri="{BB962C8B-B14F-4D97-AF65-F5344CB8AC3E}">
        <p14:creationId xmlns:p14="http://schemas.microsoft.com/office/powerpoint/2010/main" val="6354804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620525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6C5F9C-A022-8A47-A59E-F73690676E71}"/>
              </a:ext>
            </a:extLst>
          </p:cNvPr>
          <p:cNvPicPr>
            <a:picLocks noChangeAspect="1"/>
          </p:cNvPicPr>
          <p:nvPr/>
        </p:nvPicPr>
        <p:blipFill>
          <a:blip r:embed="rId2"/>
          <a:stretch>
            <a:fillRect/>
          </a:stretch>
        </p:blipFill>
        <p:spPr>
          <a:xfrm>
            <a:off x="228600" y="285750"/>
            <a:ext cx="3048000" cy="4320000"/>
          </a:xfrm>
          <a:prstGeom prst="rect">
            <a:avLst/>
          </a:prstGeom>
        </p:spPr>
      </p:pic>
      <p:sp>
        <p:nvSpPr>
          <p:cNvPr id="3" name="Rectangle 2">
            <a:extLst>
              <a:ext uri="{FF2B5EF4-FFF2-40B4-BE49-F238E27FC236}">
                <a16:creationId xmlns:a16="http://schemas.microsoft.com/office/drawing/2014/main" id="{88C200DF-6C3A-8942-A32D-7A91401805AF}"/>
              </a:ext>
            </a:extLst>
          </p:cNvPr>
          <p:cNvSpPr/>
          <p:nvPr/>
        </p:nvSpPr>
        <p:spPr>
          <a:xfrm>
            <a:off x="4724400" y="3808791"/>
            <a:ext cx="2821413" cy="369332"/>
          </a:xfrm>
          <a:prstGeom prst="rect">
            <a:avLst/>
          </a:prstGeom>
        </p:spPr>
        <p:txBody>
          <a:bodyPr wrap="none">
            <a:spAutoFit/>
          </a:bodyPr>
          <a:lstStyle/>
          <a:p>
            <a:pPr algn="r"/>
            <a:r>
              <a:rPr lang="en-US" dirty="0">
                <a:solidFill>
                  <a:schemeClr val="accent1">
                    <a:lumMod val="40000"/>
                    <a:lumOff val="60000"/>
                  </a:schemeClr>
                </a:solidFill>
              </a:rPr>
              <a:t>www.sammancoaching.org</a:t>
            </a:r>
          </a:p>
        </p:txBody>
      </p:sp>
      <p:pic>
        <p:nvPicPr>
          <p:cNvPr id="4" name="Picture 3">
            <a:extLst>
              <a:ext uri="{FF2B5EF4-FFF2-40B4-BE49-F238E27FC236}">
                <a16:creationId xmlns:a16="http://schemas.microsoft.com/office/drawing/2014/main" id="{FFE7F842-5D31-7140-97F1-CCCCBA9B39E4}"/>
              </a:ext>
            </a:extLst>
          </p:cNvPr>
          <p:cNvPicPr>
            <a:picLocks noChangeAspect="1"/>
          </p:cNvPicPr>
          <p:nvPr/>
        </p:nvPicPr>
        <p:blipFill>
          <a:blip r:embed="rId3"/>
          <a:stretch>
            <a:fillRect/>
          </a:stretch>
        </p:blipFill>
        <p:spPr>
          <a:xfrm>
            <a:off x="7696200" y="3710400"/>
            <a:ext cx="895350" cy="895350"/>
          </a:xfrm>
          <a:prstGeom prst="rect">
            <a:avLst/>
          </a:prstGeom>
        </p:spPr>
      </p:pic>
      <p:sp>
        <p:nvSpPr>
          <p:cNvPr id="5" name="Rectangle 4">
            <a:extLst>
              <a:ext uri="{FF2B5EF4-FFF2-40B4-BE49-F238E27FC236}">
                <a16:creationId xmlns:a16="http://schemas.microsoft.com/office/drawing/2014/main" id="{6FFB27C4-BBAD-6241-B5CE-12278220A60D}"/>
              </a:ext>
            </a:extLst>
          </p:cNvPr>
          <p:cNvSpPr/>
          <p:nvPr/>
        </p:nvSpPr>
        <p:spPr>
          <a:xfrm>
            <a:off x="6231029" y="4178123"/>
            <a:ext cx="1314784" cy="369332"/>
          </a:xfrm>
          <a:prstGeom prst="rect">
            <a:avLst/>
          </a:prstGeom>
        </p:spPr>
        <p:txBody>
          <a:bodyPr wrap="none">
            <a:spAutoFit/>
          </a:bodyPr>
          <a:lstStyle/>
          <a:p>
            <a:pPr algn="r"/>
            <a:r>
              <a:rPr lang="en-US" dirty="0">
                <a:solidFill>
                  <a:schemeClr val="accent1">
                    <a:lumMod val="40000"/>
                    <a:lumOff val="60000"/>
                  </a:schemeClr>
                </a:solidFill>
              </a:rPr>
              <a:t>Emily Bache</a:t>
            </a:r>
          </a:p>
        </p:txBody>
      </p:sp>
    </p:spTree>
    <p:extLst>
      <p:ext uri="{BB962C8B-B14F-4D97-AF65-F5344CB8AC3E}">
        <p14:creationId xmlns:p14="http://schemas.microsoft.com/office/powerpoint/2010/main" val="31885970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SPEND </a:t>
            </a:r>
            <a:r>
              <a:rPr lang="en-US" sz="8000" dirty="0"/>
              <a:t>MORE </a:t>
            </a:r>
            <a:r>
              <a:rPr lang="en-US" dirty="0"/>
              <a:t>TIME</a:t>
            </a:r>
            <a:br>
              <a:rPr lang="en-US" dirty="0"/>
            </a:br>
            <a:r>
              <a:rPr lang="en-US" dirty="0"/>
              <a:t> LEARNING AT WORK</a:t>
            </a:r>
          </a:p>
        </p:txBody>
      </p:sp>
    </p:spTree>
    <p:extLst>
      <p:ext uri="{BB962C8B-B14F-4D97-AF65-F5344CB8AC3E}">
        <p14:creationId xmlns:p14="http://schemas.microsoft.com/office/powerpoint/2010/main" val="69973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micro</a:t>
            </a:r>
            <a:br>
              <a:rPr lang="en-US" sz="8000" dirty="0"/>
            </a:br>
            <a:r>
              <a:rPr lang="en-US" sz="9600" dirty="0"/>
              <a:t>Habits</a:t>
            </a:r>
            <a:br>
              <a:rPr lang="en-US" sz="9600" dirty="0"/>
            </a:br>
            <a:br>
              <a:rPr lang="en-US" sz="6000" dirty="0"/>
            </a:br>
            <a:r>
              <a:rPr lang="en-US" sz="2400" dirty="0"/>
              <a:t>after I ____</a:t>
            </a:r>
            <a:br>
              <a:rPr lang="en-US" sz="2400" dirty="0"/>
            </a:br>
            <a:r>
              <a:rPr lang="en-US" sz="2400" dirty="0"/>
              <a:t>Then I ____</a:t>
            </a:r>
            <a:endParaRPr lang="en-US" sz="4400" dirty="0"/>
          </a:p>
        </p:txBody>
      </p:sp>
    </p:spTree>
    <p:extLst>
      <p:ext uri="{BB962C8B-B14F-4D97-AF65-F5344CB8AC3E}">
        <p14:creationId xmlns:p14="http://schemas.microsoft.com/office/powerpoint/2010/main" val="1900323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Make LEARNING a</a:t>
            </a:r>
            <a:br>
              <a:rPr lang="en-US" dirty="0"/>
            </a:br>
            <a:r>
              <a:rPr lang="en-US" sz="8000" dirty="0"/>
              <a:t> </a:t>
            </a:r>
            <a:r>
              <a:rPr lang="en-US" sz="7200" dirty="0"/>
              <a:t>REGULAR </a:t>
            </a:r>
            <a:r>
              <a:rPr lang="en-US" dirty="0"/>
              <a:t>PART OF </a:t>
            </a:r>
            <a:r>
              <a:rPr lang="en-US" sz="7200" dirty="0"/>
              <a:t>WORK</a:t>
            </a:r>
            <a:endParaRPr lang="en-US" sz="8000" dirty="0"/>
          </a:p>
        </p:txBody>
      </p:sp>
    </p:spTree>
    <p:extLst>
      <p:ext uri="{BB962C8B-B14F-4D97-AF65-F5344CB8AC3E}">
        <p14:creationId xmlns:p14="http://schemas.microsoft.com/office/powerpoint/2010/main" val="2876853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Review your </a:t>
            </a:r>
            <a:br>
              <a:rPr lang="en-US" dirty="0"/>
            </a:br>
            <a:r>
              <a:rPr lang="en-US" sz="8000" dirty="0"/>
              <a:t>retirement</a:t>
            </a:r>
            <a:br>
              <a:rPr lang="en-US" sz="8000" dirty="0"/>
            </a:br>
            <a:r>
              <a:rPr lang="en-US" sz="8000" dirty="0"/>
              <a:t> </a:t>
            </a:r>
            <a:r>
              <a:rPr lang="en-US" dirty="0"/>
              <a:t>accounts</a:t>
            </a:r>
          </a:p>
        </p:txBody>
      </p:sp>
    </p:spTree>
    <p:extLst>
      <p:ext uri="{BB962C8B-B14F-4D97-AF65-F5344CB8AC3E}">
        <p14:creationId xmlns:p14="http://schemas.microsoft.com/office/powerpoint/2010/main" val="6997305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3600" b="1" dirty="0">
                <a:solidFill>
                  <a:schemeClr val="tx1">
                    <a:lumMod val="50000"/>
                    <a:lumOff val="50000"/>
                  </a:schemeClr>
                </a:solidFill>
              </a:rPr>
              <a:t>“The </a:t>
            </a:r>
            <a:r>
              <a:rPr lang="en-US" sz="4000" b="1" dirty="0">
                <a:solidFill>
                  <a:schemeClr val="bg1"/>
                </a:solidFill>
              </a:rPr>
              <a:t>best</a:t>
            </a:r>
            <a:r>
              <a:rPr lang="en-US" sz="3600" b="1" dirty="0">
                <a:solidFill>
                  <a:srgbClr val="0000FF"/>
                </a:solidFill>
                <a:latin typeface="+mj-lt"/>
                <a:ea typeface="+mj-ea"/>
                <a:cs typeface="+mj-cs"/>
              </a:rPr>
              <a:t> </a:t>
            </a:r>
            <a:r>
              <a:rPr lang="en-US" sz="3600" b="1" dirty="0">
                <a:solidFill>
                  <a:schemeClr val="tx1">
                    <a:lumMod val="50000"/>
                    <a:lumOff val="50000"/>
                  </a:schemeClr>
                </a:solidFill>
              </a:rPr>
              <a:t>time to plant a tree is 20 years ago.</a:t>
            </a:r>
          </a:p>
          <a:p>
            <a:pPr algn="ctr"/>
            <a:r>
              <a:rPr lang="en-US" sz="3600" b="1" dirty="0">
                <a:solidFill>
                  <a:schemeClr val="tx1">
                    <a:lumMod val="50000"/>
                    <a:lumOff val="50000"/>
                  </a:schemeClr>
                </a:solidFill>
              </a:rPr>
              <a:t>The second-best time is </a:t>
            </a:r>
            <a:r>
              <a:rPr lang="en-US" sz="4000" b="1" dirty="0">
                <a:solidFill>
                  <a:schemeClr val="bg1"/>
                </a:solidFill>
              </a:rPr>
              <a:t>now</a:t>
            </a:r>
            <a:r>
              <a:rPr lang="en-US" sz="3600" b="1" dirty="0">
                <a:solidFill>
                  <a:schemeClr val="tx1">
                    <a:lumMod val="50000"/>
                    <a:lumOff val="50000"/>
                  </a:schemeClr>
                </a:solidFill>
              </a:rPr>
              <a:t>.”</a:t>
            </a:r>
          </a:p>
        </p:txBody>
      </p:sp>
    </p:spTree>
    <p:extLst>
      <p:ext uri="{BB962C8B-B14F-4D97-AF65-F5344CB8AC3E}">
        <p14:creationId xmlns:p14="http://schemas.microsoft.com/office/powerpoint/2010/main" val="26516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10400" y="4781550"/>
            <a:ext cx="1752600" cy="304800"/>
          </a:xfrm>
          <a:prstGeom prst="rect">
            <a:avLst/>
          </a:prstGeom>
          <a:solidFill>
            <a:srgbClr val="0110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0"/>
            <a:ext cx="6477000" cy="3409950"/>
          </a:xfrm>
        </p:spPr>
        <p:txBody>
          <a:bodyPr anchor="t">
            <a:normAutofit fontScale="90000"/>
          </a:bodyPr>
          <a:lstStyle/>
          <a:p>
            <a:pPr algn="ctr">
              <a:lnSpc>
                <a:spcPct val="70000"/>
              </a:lnSpc>
            </a:pPr>
            <a:br>
              <a:rPr lang="en-US" sz="8000" dirty="0"/>
            </a:br>
            <a:br>
              <a:rPr lang="en-US" sz="8000" dirty="0"/>
            </a:br>
            <a:r>
              <a:rPr lang="en-US" sz="8000" dirty="0"/>
              <a:t>Thank YOU</a:t>
            </a:r>
            <a:br>
              <a:rPr lang="en-US" sz="8000" dirty="0"/>
            </a:br>
            <a:r>
              <a:rPr lang="en-US" sz="2800" dirty="0"/>
              <a:t>(please connect via LinkedIn and Twitter)</a:t>
            </a:r>
            <a:r>
              <a:rPr lang="en-US" sz="8000" dirty="0"/>
              <a:t> </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3714750"/>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588926" y="3956996"/>
            <a:ext cx="8229600" cy="1015663"/>
          </a:xfrm>
          <a:prstGeom prst="rect">
            <a:avLst/>
          </a:prstGeom>
          <a:noFill/>
        </p:spPr>
        <p:txBody>
          <a:bodyPr wrap="square" rtlCol="0">
            <a:spAutoFit/>
          </a:bodyPr>
          <a:lstStyle/>
          <a:p>
            <a:pPr algn="r">
              <a:buFont typeface="Arial"/>
              <a:buNone/>
            </a:pPr>
            <a:r>
              <a:rPr lang="en-US" sz="2400" b="1" dirty="0">
                <a:solidFill>
                  <a:srgbClr val="3399CC"/>
                </a:solidFill>
              </a:rPr>
              <a:t>@LlewellynFalco</a:t>
            </a:r>
            <a:r>
              <a:rPr lang="en-US" b="1" dirty="0">
                <a:solidFill>
                  <a:srgbClr val="3399CC"/>
                </a:solidFill>
              </a:rPr>
              <a:t>  </a:t>
            </a:r>
          </a:p>
          <a:p>
            <a:pPr algn="r">
              <a:buFont typeface="Arial"/>
              <a:buNone/>
            </a:pPr>
            <a:r>
              <a:rPr lang="en-US" dirty="0">
                <a:solidFill>
                  <a:srgbClr val="3399CC"/>
                </a:solidFill>
              </a:rPr>
              <a:t>youtube.com/isidoreus</a:t>
            </a:r>
          </a:p>
          <a:p>
            <a:pPr algn="r">
              <a:buFont typeface="Arial"/>
              <a:buNone/>
            </a:pPr>
            <a:r>
              <a:rPr lang="en-US" dirty="0">
                <a:solidFill>
                  <a:srgbClr val="3399CC"/>
                </a:solidFill>
              </a:rPr>
              <a:t>LlewellynFalco.Blogspot.com  approvaltests.com</a:t>
            </a: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1200150"/>
            <a:ext cx="2540000" cy="2540000"/>
          </a:xfrm>
          <a:prstGeom prst="rect">
            <a:avLst/>
          </a:prstGeom>
        </p:spPr>
      </p:pic>
    </p:spTree>
    <p:extLst>
      <p:ext uri="{BB962C8B-B14F-4D97-AF65-F5344CB8AC3E}">
        <p14:creationId xmlns:p14="http://schemas.microsoft.com/office/powerpoint/2010/main" val="375799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Starting </a:t>
            </a:r>
            <a:br>
              <a:rPr lang="en-US" sz="8000" dirty="0"/>
            </a:br>
            <a:r>
              <a:rPr lang="en-US" sz="8000" dirty="0"/>
              <a:t>Point ?</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294451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Not Important</a:t>
            </a:r>
          </a:p>
          <a:p>
            <a:pPr algn="ctr"/>
            <a:r>
              <a:rPr lang="en-US" dirty="0">
                <a:latin typeface="Arial Black"/>
                <a:cs typeface="Arial Black"/>
              </a:rPr>
              <a:t>but</a:t>
            </a:r>
          </a:p>
          <a:p>
            <a:pPr algn="ctr"/>
            <a:r>
              <a:rPr lang="en-US" dirty="0">
                <a:latin typeface="Arial Black"/>
                <a:cs typeface="Arial Black"/>
              </a:rPr>
              <a:t>Urgent</a:t>
            </a:r>
          </a:p>
        </p:txBody>
      </p:sp>
      <p:sp>
        <p:nvSpPr>
          <p:cNvPr id="35" name="Rectangle 34"/>
          <p:cNvSpPr/>
          <p:nvPr/>
        </p:nvSpPr>
        <p:spPr>
          <a:xfrm>
            <a:off x="42672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&amp; </a:t>
            </a:r>
          </a:p>
          <a:p>
            <a:pPr algn="ctr"/>
            <a:r>
              <a:rPr lang="en-US" dirty="0">
                <a:solidFill>
                  <a:schemeClr val="tx1">
                    <a:lumMod val="50000"/>
                    <a:lumOff val="50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Important</a:t>
            </a:r>
          </a:p>
          <a:p>
            <a:pPr algn="ctr"/>
            <a:r>
              <a:rPr lang="en-US" dirty="0">
                <a:solidFill>
                  <a:schemeClr val="tx1">
                    <a:lumMod val="65000"/>
                    <a:lumOff val="35000"/>
                  </a:schemeClr>
                </a:solidFill>
                <a:latin typeface="Arial Black"/>
                <a:cs typeface="Arial Black"/>
              </a:rPr>
              <a:t>but</a:t>
            </a:r>
          </a:p>
          <a:p>
            <a:pPr algn="ctr"/>
            <a:r>
              <a:rPr lang="en-US" dirty="0">
                <a:solidFill>
                  <a:schemeClr val="tx1">
                    <a:lumMod val="65000"/>
                    <a:lumOff val="35000"/>
                  </a:schemeClr>
                </a:solidFill>
                <a:latin typeface="Arial Black"/>
                <a:cs typeface="Arial Black"/>
              </a:rPr>
              <a:t>Not Urgent</a:t>
            </a:r>
          </a:p>
        </p:txBody>
      </p:sp>
      <p:sp>
        <p:nvSpPr>
          <p:cNvPr id="38" name="TextBox 37"/>
          <p:cNvSpPr txBox="1"/>
          <p:nvPr/>
        </p:nvSpPr>
        <p:spPr>
          <a:xfrm>
            <a:off x="2514600" y="1885950"/>
            <a:ext cx="932792" cy="307777"/>
          </a:xfrm>
          <a:prstGeom prst="rect">
            <a:avLst/>
          </a:prstGeom>
          <a:noFill/>
        </p:spPr>
        <p:txBody>
          <a:bodyPr wrap="none" rtlCol="0">
            <a:spAutoFit/>
          </a:bodyPr>
          <a:lstStyle/>
          <a:p>
            <a:pPr algn="ctr"/>
            <a:r>
              <a:rPr lang="en-US" sz="1400" dirty="0">
                <a:solidFill>
                  <a:schemeClr val="lt1"/>
                </a:solidFill>
                <a:latin typeface="Arial"/>
                <a:cs typeface="Arial"/>
              </a:rPr>
              <a:t>(I’m on it)</a:t>
            </a:r>
          </a:p>
        </p:txBody>
      </p:sp>
      <p:sp>
        <p:nvSpPr>
          <p:cNvPr id="39" name="TextBox 38"/>
          <p:cNvSpPr txBox="1"/>
          <p:nvPr/>
        </p:nvSpPr>
        <p:spPr>
          <a:xfrm>
            <a:off x="4800600" y="1885950"/>
            <a:ext cx="873093" cy="307777"/>
          </a:xfrm>
          <a:prstGeom prst="rect">
            <a:avLst/>
          </a:prstGeom>
          <a:noFill/>
        </p:spPr>
        <p:txBody>
          <a:bodyPr wrap="none" rtlCol="0">
            <a:spAutoFit/>
          </a:bodyPr>
          <a:lstStyle/>
          <a:p>
            <a:pPr algn="ctr"/>
            <a:r>
              <a:rPr lang="en-US" sz="1400" dirty="0">
                <a:solidFill>
                  <a:schemeClr val="lt1"/>
                </a:solidFill>
                <a:latin typeface="Arial"/>
                <a:cs typeface="Arial"/>
              </a:rPr>
              <a:t>(When?)</a:t>
            </a:r>
          </a:p>
        </p:txBody>
      </p:sp>
      <p:sp>
        <p:nvSpPr>
          <p:cNvPr id="40" name="TextBox 39"/>
          <p:cNvSpPr txBox="1"/>
          <p:nvPr/>
        </p:nvSpPr>
        <p:spPr>
          <a:xfrm>
            <a:off x="2482376" y="4171950"/>
            <a:ext cx="1022824" cy="307777"/>
          </a:xfrm>
          <a:prstGeom prst="rect">
            <a:avLst/>
          </a:prstGeom>
          <a:noFill/>
        </p:spPr>
        <p:txBody>
          <a:bodyPr wrap="none" rtlCol="0">
            <a:spAutoFit/>
          </a:bodyPr>
          <a:lstStyle/>
          <a:p>
            <a:pPr algn="ctr"/>
            <a:r>
              <a:rPr lang="en-US" sz="1400" dirty="0">
                <a:solidFill>
                  <a:schemeClr val="lt1"/>
                </a:solidFill>
                <a:latin typeface="Arial"/>
                <a:cs typeface="Arial"/>
              </a:rPr>
              <a:t>(also on it)</a:t>
            </a:r>
          </a:p>
        </p:txBody>
      </p:sp>
      <p:sp>
        <p:nvSpPr>
          <p:cNvPr id="41" name="TextBox 40"/>
          <p:cNvSpPr txBox="1"/>
          <p:nvPr/>
        </p:nvSpPr>
        <p:spPr>
          <a:xfrm>
            <a:off x="4495800" y="4171950"/>
            <a:ext cx="1481833" cy="307777"/>
          </a:xfrm>
          <a:prstGeom prst="rect">
            <a:avLst/>
          </a:prstGeom>
          <a:noFill/>
        </p:spPr>
        <p:txBody>
          <a:bodyPr wrap="none" rtlCol="0">
            <a:spAutoFit/>
          </a:bodyPr>
          <a:lstStyle/>
          <a:p>
            <a:pPr algn="ctr"/>
            <a:r>
              <a:rPr lang="en-US" sz="1400" dirty="0">
                <a:solidFill>
                  <a:schemeClr val="lt1"/>
                </a:solidFill>
                <a:latin typeface="Arial"/>
                <a:cs typeface="Arial"/>
              </a:rPr>
              <a:t>(procrastination)</a:t>
            </a:r>
          </a:p>
        </p:txBody>
      </p:sp>
      <p:sp>
        <p:nvSpPr>
          <p:cNvPr id="13" name="Rectangle 12"/>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14" name="Rectangle 13"/>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282865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Culture Norms</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Tree>
    <p:extLst>
      <p:ext uri="{BB962C8B-B14F-4D97-AF65-F5344CB8AC3E}">
        <p14:creationId xmlns:p14="http://schemas.microsoft.com/office/powerpoint/2010/main" val="2117198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200150"/>
            <a:ext cx="6883400" cy="2611966"/>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400" dirty="0">
                <a:solidFill>
                  <a:schemeClr val="bg2"/>
                </a:solidFill>
                <a:latin typeface="Arial Rounded MT Bold"/>
                <a:cs typeface="Arial Rounded MT Bold"/>
              </a:rPr>
              <a:t>Learning Hour</a:t>
            </a:r>
          </a:p>
        </p:txBody>
      </p:sp>
    </p:spTree>
    <p:extLst>
      <p:ext uri="{BB962C8B-B14F-4D97-AF65-F5344CB8AC3E}">
        <p14:creationId xmlns:p14="http://schemas.microsoft.com/office/powerpoint/2010/main" val="132374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00200" y="209550"/>
            <a:ext cx="6659562" cy="4648200"/>
          </a:xfrm>
        </p:spPr>
        <p:txBody>
          <a:bodyPr numCol="2">
            <a:normAutofit/>
          </a:bodyPr>
          <a:lstStyle/>
          <a:p>
            <a:pPr marL="514350" indent="-514350">
              <a:buFont typeface="+mj-lt"/>
              <a:buAutoNum type="arabicPeriod"/>
            </a:pPr>
            <a:r>
              <a:rPr lang="en-US" sz="1800" dirty="0"/>
              <a:t>Koans </a:t>
            </a:r>
            <a:endParaRPr lang="en-US" sz="2000" dirty="0"/>
          </a:p>
          <a:p>
            <a:pPr marL="514350" indent="-514350">
              <a:buFont typeface="+mj-lt"/>
              <a:buAutoNum type="arabicPeriod"/>
            </a:pPr>
            <a:r>
              <a:rPr lang="en-US" sz="1800" dirty="0"/>
              <a:t>Katas</a:t>
            </a:r>
          </a:p>
          <a:p>
            <a:pPr marL="514350" indent="-514350">
              <a:buFont typeface="+mj-lt"/>
              <a:buAutoNum type="arabicPeriod"/>
            </a:pPr>
            <a:r>
              <a:rPr lang="en-US" sz="1800" dirty="0"/>
              <a:t>TDD (paired &amp; mobbed)</a:t>
            </a:r>
          </a:p>
          <a:p>
            <a:pPr marL="514350" indent="-514350">
              <a:buFont typeface="+mj-lt"/>
              <a:buAutoNum type="arabicPeriod"/>
            </a:pPr>
            <a:r>
              <a:rPr lang="en-US" sz="1800" dirty="0"/>
              <a:t>Fake it till you make it</a:t>
            </a:r>
          </a:p>
          <a:p>
            <a:pPr marL="514350" indent="-514350">
              <a:buFont typeface="+mj-lt"/>
              <a:buAutoNum type="arabicPeriod"/>
            </a:pPr>
            <a:r>
              <a:rPr lang="en-US" sz="1800" dirty="0"/>
              <a:t>ApprovalTests</a:t>
            </a:r>
          </a:p>
          <a:p>
            <a:pPr marL="514350" indent="-514350">
              <a:buFont typeface="+mj-lt"/>
              <a:buAutoNum type="arabicPeriod"/>
            </a:pPr>
            <a:r>
              <a:rPr lang="en-US" sz="1800" dirty="0"/>
              <a:t>Combinatorial testing</a:t>
            </a:r>
          </a:p>
          <a:p>
            <a:pPr marL="514350" indent="-514350">
              <a:buFont typeface="+mj-lt"/>
              <a:buAutoNum type="arabicPeriod"/>
            </a:pPr>
            <a:r>
              <a:rPr lang="en-US" sz="1800" dirty="0" err="1"/>
              <a:t>Git</a:t>
            </a:r>
            <a:endParaRPr lang="en-US" sz="1800" dirty="0"/>
          </a:p>
          <a:p>
            <a:pPr marL="514350" indent="-514350">
              <a:buFont typeface="+mj-lt"/>
              <a:buAutoNum type="arabicPeriod"/>
            </a:pPr>
            <a:r>
              <a:rPr lang="en-US" sz="1800" dirty="0"/>
              <a:t>PowerPoint karaoke </a:t>
            </a:r>
          </a:p>
          <a:p>
            <a:pPr marL="514350" indent="-514350">
              <a:buFont typeface="+mj-lt"/>
              <a:buAutoNum type="arabicPeriod"/>
            </a:pPr>
            <a:r>
              <a:rPr lang="en-US" sz="1800" dirty="0"/>
              <a:t>Peel &amp; Slice techniques </a:t>
            </a:r>
          </a:p>
          <a:p>
            <a:pPr marL="514350" indent="-514350">
              <a:buFont typeface="+mj-lt"/>
              <a:buAutoNum type="arabicPeriod"/>
            </a:pPr>
            <a:r>
              <a:rPr lang="en-US" sz="1800" dirty="0"/>
              <a:t>Functional Code Poke testing </a:t>
            </a:r>
          </a:p>
          <a:p>
            <a:pPr marL="514350" indent="-514350">
              <a:buFont typeface="+mj-lt"/>
              <a:buAutoNum type="arabicPeriod"/>
            </a:pPr>
            <a:r>
              <a:rPr lang="en-US" sz="1800" dirty="0"/>
              <a:t>Unit story writing</a:t>
            </a:r>
          </a:p>
          <a:p>
            <a:pPr marL="514350" indent="-514350">
              <a:buFont typeface="+mj-lt"/>
              <a:buAutoNum type="arabicPeriod"/>
            </a:pPr>
            <a:r>
              <a:rPr lang="en-US" sz="1800" dirty="0"/>
              <a:t>Video hour w/ lean coffee</a:t>
            </a:r>
          </a:p>
          <a:p>
            <a:pPr marL="514350" indent="-514350">
              <a:buFont typeface="+mj-lt"/>
              <a:buAutoNum type="arabicPeriod"/>
            </a:pPr>
            <a:r>
              <a:rPr lang="en-US" sz="1800" dirty="0"/>
              <a:t>Sparrow Decks</a:t>
            </a:r>
          </a:p>
          <a:p>
            <a:pPr marL="514350" indent="-514350">
              <a:buFont typeface="+mj-lt"/>
              <a:buAutoNum type="arabicPeriod"/>
            </a:pPr>
            <a:endParaRPr lang="en-US" sz="1800" dirty="0"/>
          </a:p>
          <a:p>
            <a:pPr marL="514350" indent="-514350">
              <a:buFont typeface="+mj-lt"/>
              <a:buAutoNum type="arabicPeriod"/>
            </a:pPr>
            <a:endParaRPr lang="en-US" sz="1800" dirty="0"/>
          </a:p>
        </p:txBody>
      </p:sp>
      <p:sp>
        <p:nvSpPr>
          <p:cNvPr id="9" name="TextBox 8"/>
          <p:cNvSpPr txBox="1"/>
          <p:nvPr/>
        </p:nvSpPr>
        <p:spPr>
          <a:xfrm>
            <a:off x="1057189" y="1551459"/>
            <a:ext cx="184666"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011F3487-2DA4-7D4B-AA8F-33B73AFF247E}"/>
              </a:ext>
            </a:extLst>
          </p:cNvPr>
          <p:cNvSpPr/>
          <p:nvPr/>
        </p:nvSpPr>
        <p:spPr>
          <a:xfrm>
            <a:off x="0" y="4673084"/>
            <a:ext cx="8458200" cy="369332"/>
          </a:xfrm>
          <a:prstGeom prst="rect">
            <a:avLst/>
          </a:prstGeom>
        </p:spPr>
        <p:txBody>
          <a:bodyPr wrap="square">
            <a:spAutoFit/>
          </a:bodyPr>
          <a:lstStyle/>
          <a:p>
            <a:r>
              <a:rPr lang="en-US" dirty="0" err="1">
                <a:solidFill>
                  <a:schemeClr val="bg1"/>
                </a:solidFill>
              </a:rPr>
              <a:t>lfal.co</a:t>
            </a:r>
            <a:r>
              <a:rPr lang="en-US" dirty="0">
                <a:solidFill>
                  <a:schemeClr val="bg1"/>
                </a:solidFill>
              </a:rPr>
              <a:t>/</a:t>
            </a:r>
            <a:r>
              <a:rPr lang="en-US" dirty="0" err="1">
                <a:solidFill>
                  <a:schemeClr val="bg1"/>
                </a:solidFill>
              </a:rPr>
              <a:t>LearningHourTopics</a:t>
            </a:r>
            <a:endParaRPr lang="en-US" dirty="0">
              <a:solidFill>
                <a:schemeClr val="bg1"/>
              </a:solidFill>
            </a:endParaRPr>
          </a:p>
        </p:txBody>
      </p:sp>
    </p:spTree>
    <p:extLst>
      <p:ext uri="{BB962C8B-B14F-4D97-AF65-F5344CB8AC3E}">
        <p14:creationId xmlns:p14="http://schemas.microsoft.com/office/powerpoint/2010/main" val="2445222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jDZRIVMAAjTW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Tree>
    <p:extLst>
      <p:ext uri="{BB962C8B-B14F-4D97-AF65-F5344CB8AC3E}">
        <p14:creationId xmlns:p14="http://schemas.microsoft.com/office/powerpoint/2010/main" val="4121348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615E91-6013-AE46-9182-2DA789C34E4D}"/>
              </a:ext>
            </a:extLst>
          </p:cNvPr>
          <p:cNvSpPr/>
          <p:nvPr/>
        </p:nvSpPr>
        <p:spPr>
          <a:xfrm>
            <a:off x="152400" y="57149"/>
            <a:ext cx="8915400" cy="1277273"/>
          </a:xfrm>
          <a:prstGeom prst="rect">
            <a:avLst/>
          </a:prstGeom>
          <a:solidFill>
            <a:schemeClr val="bg1"/>
          </a:solidFill>
        </p:spPr>
        <p:txBody>
          <a:bodyPr wrap="square">
            <a:spAutoFit/>
          </a:bodyPr>
          <a:lstStyle/>
          <a:p>
            <a:r>
              <a:rPr lang="en-US" sz="1100" b="1" dirty="0" err="1"/>
              <a:t>ToDo</a:t>
            </a:r>
            <a:r>
              <a:rPr lang="en-US" sz="1100" b="1" dirty="0"/>
              <a:t>:</a:t>
            </a:r>
          </a:p>
          <a:p>
            <a:endParaRPr lang="en-US" sz="1100" b="1" dirty="0"/>
          </a:p>
          <a:p>
            <a:r>
              <a:rPr lang="en-US" sz="1100" b="1" dirty="0"/>
              <a:t>Talk about current time learning</a:t>
            </a:r>
          </a:p>
          <a:p>
            <a:endParaRPr lang="en-US" sz="1100" b="1" dirty="0"/>
          </a:p>
          <a:p>
            <a:r>
              <a:rPr lang="en-US" sz="1100" b="1" dirty="0"/>
              <a:t>Possible</a:t>
            </a:r>
          </a:p>
          <a:p>
            <a:r>
              <a:rPr lang="en-US" sz="1100" b="1" dirty="0"/>
              <a:t>Try a video hour…. Nordstrom Innovation Lab- Sunglass iPad App Case Study</a:t>
            </a:r>
          </a:p>
          <a:p>
            <a:endParaRPr lang="en-US" sz="1100" b="1" dirty="0"/>
          </a:p>
        </p:txBody>
      </p:sp>
    </p:spTree>
    <p:extLst>
      <p:ext uri="{BB962C8B-B14F-4D97-AF65-F5344CB8AC3E}">
        <p14:creationId xmlns:p14="http://schemas.microsoft.com/office/powerpoint/2010/main" val="275595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
        <p:nvSpPr>
          <p:cNvPr id="3" name="Rectangle 2"/>
          <p:cNvSpPr/>
          <p:nvPr/>
        </p:nvSpPr>
        <p:spPr>
          <a:xfrm>
            <a:off x="152400" y="3562350"/>
            <a:ext cx="1447800" cy="14478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Arial Black"/>
                <a:cs typeface="Arial Black"/>
              </a:rPr>
              <a:t>Important</a:t>
            </a:r>
          </a:p>
          <a:p>
            <a:pPr algn="ctr"/>
            <a:r>
              <a:rPr lang="en-US" sz="1600" dirty="0">
                <a:latin typeface="Arial Black"/>
                <a:cs typeface="Arial Black"/>
              </a:rPr>
              <a:t>but</a:t>
            </a:r>
          </a:p>
          <a:p>
            <a:pPr algn="ctr"/>
            <a:r>
              <a:rPr lang="en-US" sz="1600" dirty="0">
                <a:latin typeface="Arial Black"/>
                <a:cs typeface="Arial Black"/>
              </a:rPr>
              <a:t>Not Urgent</a:t>
            </a:r>
          </a:p>
        </p:txBody>
      </p:sp>
      <p:sp>
        <p:nvSpPr>
          <p:cNvPr id="5" name="Rectangle 4"/>
          <p:cNvSpPr/>
          <p:nvPr/>
        </p:nvSpPr>
        <p:spPr>
          <a:xfrm>
            <a:off x="152400" y="3562350"/>
            <a:ext cx="1447800" cy="14478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lumMod val="65000"/>
                    <a:lumOff val="35000"/>
                  </a:schemeClr>
                </a:solidFill>
                <a:latin typeface="Arial Black"/>
                <a:cs typeface="Arial Black"/>
              </a:rPr>
              <a:t>Important</a:t>
            </a:r>
          </a:p>
          <a:p>
            <a:pPr algn="ctr"/>
            <a:r>
              <a:rPr lang="en-US" sz="1600" dirty="0">
                <a:solidFill>
                  <a:schemeClr val="tx1">
                    <a:lumMod val="65000"/>
                    <a:lumOff val="35000"/>
                  </a:schemeClr>
                </a:solidFill>
                <a:latin typeface="Arial Black"/>
                <a:cs typeface="Arial Black"/>
              </a:rPr>
              <a:t>but</a:t>
            </a:r>
          </a:p>
          <a:p>
            <a:pPr algn="ctr"/>
            <a:r>
              <a:rPr lang="en-US" sz="1600" dirty="0">
                <a:solidFill>
                  <a:schemeClr val="tx1">
                    <a:lumMod val="65000"/>
                    <a:lumOff val="35000"/>
                  </a:schemeClr>
                </a:solidFill>
                <a:latin typeface="Arial Black"/>
                <a:cs typeface="Arial Black"/>
              </a:rPr>
              <a:t>Not Urgent</a:t>
            </a:r>
          </a:p>
        </p:txBody>
      </p:sp>
    </p:spTree>
    <p:extLst>
      <p:ext uri="{BB962C8B-B14F-4D97-AF65-F5344CB8AC3E}">
        <p14:creationId xmlns:p14="http://schemas.microsoft.com/office/powerpoint/2010/main" val="174013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126454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2634250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09 at 7.29.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171" y="819150"/>
            <a:ext cx="4437829" cy="3409950"/>
          </a:xfrm>
          <a:prstGeom prst="rect">
            <a:avLst/>
          </a:prstGeom>
        </p:spPr>
      </p:pic>
      <p:pic>
        <p:nvPicPr>
          <p:cNvPr id="4" name="Picture 3" descr="Screen Shot 2017-08-09 at 7.29.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4419600" cy="3409636"/>
          </a:xfrm>
          <a:prstGeom prst="rect">
            <a:avLst/>
          </a:prstGeom>
        </p:spPr>
      </p:pic>
    </p:spTree>
    <p:extLst>
      <p:ext uri="{BB962C8B-B14F-4D97-AF65-F5344CB8AC3E}">
        <p14:creationId xmlns:p14="http://schemas.microsoft.com/office/powerpoint/2010/main" val="292277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ange Blindness - Gradual Change 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976" y="-1"/>
            <a:ext cx="9109024" cy="5117267"/>
          </a:xfrm>
          <a:prstGeom prst="rect">
            <a:avLst/>
          </a:prstGeom>
        </p:spPr>
      </p:pic>
    </p:spTree>
    <p:extLst>
      <p:ext uri="{BB962C8B-B14F-4D97-AF65-F5344CB8AC3E}">
        <p14:creationId xmlns:p14="http://schemas.microsoft.com/office/powerpoint/2010/main" val="2717768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81400" y="1428750"/>
            <a:ext cx="5257800" cy="2062103"/>
          </a:xfrm>
          <a:prstGeom prst="rect">
            <a:avLst/>
          </a:prstGeom>
        </p:spPr>
        <p:txBody>
          <a:bodyPr wrap="square">
            <a:spAutoFit/>
          </a:bodyPr>
          <a:lstStyle/>
          <a:p>
            <a:pPr algn="ctr"/>
            <a:r>
              <a:rPr lang="en-US" sz="2000" b="1" dirty="0">
                <a:solidFill>
                  <a:schemeClr val="tx1">
                    <a:lumMod val="50000"/>
                    <a:lumOff val="50000"/>
                  </a:schemeClr>
                </a:solidFill>
                <a:latin typeface="+mj-lt"/>
                <a:ea typeface="+mj-ea"/>
                <a:cs typeface="+mj-cs"/>
              </a:rPr>
              <a:t>Johnny Winter’s manager had been slowly lowering his methadone dosage for </a:t>
            </a:r>
            <a:r>
              <a:rPr lang="en-US" sz="2400" b="1" dirty="0">
                <a:solidFill>
                  <a:schemeClr val="bg1"/>
                </a:solidFill>
                <a:latin typeface="+mj-lt"/>
                <a:ea typeface="+mj-ea"/>
                <a:cs typeface="+mj-cs"/>
              </a:rPr>
              <a:t>3 years</a:t>
            </a:r>
            <a:r>
              <a:rPr lang="en-US" sz="2000" b="1" dirty="0">
                <a:solidFill>
                  <a:schemeClr val="tx1">
                    <a:lumMod val="50000"/>
                    <a:lumOff val="50000"/>
                  </a:schemeClr>
                </a:solidFill>
                <a:latin typeface="+mj-lt"/>
                <a:ea typeface="+mj-ea"/>
                <a:cs typeface="+mj-cs"/>
              </a:rPr>
              <a:t> without Johnny’s knowledge. As a result, Johnny was completely clean of his 40 year heroin addiction for over </a:t>
            </a:r>
            <a:r>
              <a:rPr lang="en-US" sz="2400" b="1" dirty="0">
                <a:solidFill>
                  <a:srgbClr val="FFFFFF"/>
                </a:solidFill>
                <a:latin typeface="+mj-lt"/>
                <a:ea typeface="+mj-ea"/>
                <a:cs typeface="+mj-cs"/>
              </a:rPr>
              <a:t>8 months </a:t>
            </a:r>
            <a:r>
              <a:rPr lang="en-US" sz="2000" b="1" dirty="0">
                <a:solidFill>
                  <a:schemeClr val="tx1">
                    <a:lumMod val="50000"/>
                    <a:lumOff val="50000"/>
                  </a:schemeClr>
                </a:solidFill>
                <a:latin typeface="+mj-lt"/>
                <a:ea typeface="+mj-ea"/>
                <a:cs typeface="+mj-cs"/>
              </a:rPr>
              <a:t>before being told he was finally drug free</a:t>
            </a:r>
          </a:p>
        </p:txBody>
      </p:sp>
      <p:pic>
        <p:nvPicPr>
          <p:cNvPr id="3" name="Picture 2" descr="johnnywi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95350"/>
            <a:ext cx="2965105" cy="2952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371600" y="4809351"/>
            <a:ext cx="6324600" cy="276999"/>
          </a:xfrm>
          <a:prstGeom prst="rect">
            <a:avLst/>
          </a:prstGeom>
        </p:spPr>
        <p:txBody>
          <a:bodyPr wrap="square">
            <a:spAutoFit/>
          </a:bodyPr>
          <a:lstStyle/>
          <a:p>
            <a:pPr algn="ctr"/>
            <a:r>
              <a:rPr lang="en-US" sz="1200" dirty="0">
                <a:solidFill>
                  <a:srgbClr val="F2F2F2"/>
                </a:solidFill>
              </a:rPr>
              <a:t>*http://</a:t>
            </a:r>
            <a:r>
              <a:rPr lang="en-US" sz="1200" dirty="0" err="1">
                <a:solidFill>
                  <a:srgbClr val="F2F2F2"/>
                </a:solidFill>
              </a:rPr>
              <a:t>www.brooklynvegan.com</a:t>
            </a:r>
            <a:r>
              <a:rPr lang="en-US" sz="1200" dirty="0">
                <a:solidFill>
                  <a:srgbClr val="F2F2F2"/>
                </a:solidFill>
              </a:rPr>
              <a:t>/</a:t>
            </a:r>
            <a:r>
              <a:rPr lang="en-US" sz="1200" dirty="0" err="1">
                <a:solidFill>
                  <a:srgbClr val="F2F2F2"/>
                </a:solidFill>
              </a:rPr>
              <a:t>johnny</a:t>
            </a:r>
            <a:r>
              <a:rPr lang="en-US" sz="1200" dirty="0">
                <a:solidFill>
                  <a:srgbClr val="F2F2F2"/>
                </a:solidFill>
              </a:rPr>
              <a:t>-winter-r/</a:t>
            </a:r>
          </a:p>
        </p:txBody>
      </p:sp>
    </p:spTree>
    <p:extLst>
      <p:ext uri="{BB962C8B-B14F-4D97-AF65-F5344CB8AC3E}">
        <p14:creationId xmlns:p14="http://schemas.microsoft.com/office/powerpoint/2010/main" val="1859897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Tree>
    <p:extLst>
      <p:ext uri="{BB962C8B-B14F-4D97-AF65-F5344CB8AC3E}">
        <p14:creationId xmlns:p14="http://schemas.microsoft.com/office/powerpoint/2010/main" val="297774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br>
              <a:rPr lang="en-US" sz="4400" b="1" dirty="0"/>
            </a:br>
            <a:r>
              <a:rPr lang="en-US" dirty="0">
                <a:solidFill>
                  <a:schemeClr val="bg1">
                    <a:lumMod val="65000"/>
                  </a:schemeClr>
                </a:solidFill>
              </a:rPr>
              <a:t>A swimming pool is not just a bigger bathtub</a:t>
            </a:r>
          </a:p>
        </p:txBody>
      </p:sp>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pic>
        <p:nvPicPr>
          <p:cNvPr id="3" name="Picture 2"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5638800" y="361950"/>
            <a:ext cx="2914378" cy="2540740"/>
          </a:xfrm>
          <a:prstGeom prst="rect">
            <a:avLst/>
          </a:prstGeom>
        </p:spPr>
      </p:pic>
    </p:spTree>
    <p:extLst>
      <p:ext uri="{BB962C8B-B14F-4D97-AF65-F5344CB8AC3E}">
        <p14:creationId xmlns:p14="http://schemas.microsoft.com/office/powerpoint/2010/main" val="403222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323439"/>
          </a:xfrm>
          <a:prstGeom prst="rect">
            <a:avLst/>
          </a:prstGeom>
        </p:spPr>
        <p:txBody>
          <a:bodyPr wrap="square">
            <a:spAutoFit/>
          </a:bodyPr>
          <a:lstStyle/>
          <a:p>
            <a:pPr algn="ctr"/>
            <a:r>
              <a:rPr lang="en-US" sz="4000" b="1" dirty="0">
                <a:solidFill>
                  <a:srgbClr val="1396E8"/>
                </a:solidFill>
              </a:rPr>
              <a:t>Bathtub</a:t>
            </a:r>
          </a:p>
          <a:p>
            <a:pPr algn="ctr"/>
            <a:r>
              <a:rPr lang="en-US" sz="4000" b="1" dirty="0">
                <a:solidFill>
                  <a:srgbClr val="F2F2F2"/>
                </a:solidFill>
                <a:latin typeface="+mj-lt"/>
                <a:ea typeface="+mj-ea"/>
                <a:cs typeface="+mj-cs"/>
              </a:rPr>
              <a:t>a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spTree>
    <p:extLst>
      <p:ext uri="{BB962C8B-B14F-4D97-AF65-F5344CB8AC3E}">
        <p14:creationId xmlns:p14="http://schemas.microsoft.com/office/powerpoint/2010/main" val="396175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938992"/>
          </a:xfrm>
          <a:prstGeom prst="rect">
            <a:avLst/>
          </a:prstGeom>
        </p:spPr>
        <p:txBody>
          <a:bodyPr wrap="square">
            <a:spAutoFit/>
          </a:bodyPr>
          <a:lstStyle/>
          <a:p>
            <a:pPr algn="ctr"/>
            <a:r>
              <a:rPr lang="en-US" sz="4000" b="1" dirty="0">
                <a:solidFill>
                  <a:srgbClr val="1396E8"/>
                </a:solidFill>
              </a:rPr>
              <a:t>Swimming  Pool</a:t>
            </a:r>
          </a:p>
          <a:p>
            <a:pPr algn="ctr"/>
            <a:r>
              <a:rPr lang="en-US" sz="4000" b="1" dirty="0">
                <a:solidFill>
                  <a:srgbClr val="F2F2F2"/>
                </a:solidFill>
                <a:latin typeface="+mj-lt"/>
                <a:ea typeface="+mj-ea"/>
                <a:cs typeface="+mj-cs"/>
              </a:rPr>
              <a:t>a large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cxnSp>
        <p:nvCxnSpPr>
          <p:cNvPr id="5" name="Straight Arrow Connector 4"/>
          <p:cNvCxnSpPr/>
          <p:nvPr/>
        </p:nvCxnSpPr>
        <p:spPr>
          <a:xfrm flipH="1">
            <a:off x="3048000" y="3105150"/>
            <a:ext cx="609600" cy="7620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98334" y="2876550"/>
            <a:ext cx="745066" cy="369332"/>
          </a:xfrm>
          <a:prstGeom prst="rect">
            <a:avLst/>
          </a:prstGeom>
        </p:spPr>
        <p:txBody>
          <a:bodyPr wrap="none">
            <a:spAutoFit/>
          </a:bodyPr>
          <a:lstStyle/>
          <a:p>
            <a:r>
              <a:rPr lang="en-US" b="1" dirty="0">
                <a:solidFill>
                  <a:srgbClr val="F2F2F2"/>
                </a:solidFill>
              </a:rPr>
              <a:t>larger</a:t>
            </a:r>
            <a:endParaRPr lang="en-US" dirty="0"/>
          </a:p>
        </p:txBody>
      </p:sp>
    </p:spTree>
    <p:extLst>
      <p:ext uri="{BB962C8B-B14F-4D97-AF65-F5344CB8AC3E}">
        <p14:creationId xmlns:p14="http://schemas.microsoft.com/office/powerpoint/2010/main" val="118764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r>
              <a:rPr lang="en-US" sz="4800" b="1" dirty="0"/>
              <a:t>ROI on Learning Hour</a:t>
            </a:r>
            <a:br>
              <a:rPr lang="en-US" sz="4400" b="1" dirty="0"/>
            </a:br>
            <a:endParaRPr lang="en-US" dirty="0">
              <a:solidFill>
                <a:schemeClr val="bg1">
                  <a:lumMod val="65000"/>
                </a:schemeClr>
              </a:solidFill>
            </a:endParaRPr>
          </a:p>
        </p:txBody>
      </p:sp>
      <p:pic>
        <p:nvPicPr>
          <p:cNvPr id="5" name="Picture 4"/>
          <p:cNvPicPr>
            <a:picLocks noChangeAspect="1"/>
          </p:cNvPicPr>
          <p:nvPr/>
        </p:nvPicPr>
        <p:blipFill>
          <a:blip r:embed="rId2"/>
          <a:stretch>
            <a:fillRect/>
          </a:stretch>
        </p:blipFill>
        <p:spPr>
          <a:xfrm>
            <a:off x="6096000" y="361950"/>
            <a:ext cx="2179178" cy="2133600"/>
          </a:xfrm>
          <a:prstGeom prst="rect">
            <a:avLst/>
          </a:prstGeom>
        </p:spPr>
      </p:pic>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sp>
        <p:nvSpPr>
          <p:cNvPr id="8" name="Title 1"/>
          <p:cNvSpPr txBox="1">
            <a:spLocks/>
          </p:cNvSpPr>
          <p:nvPr/>
        </p:nvSpPr>
        <p:spPr>
          <a:xfrm>
            <a:off x="0" y="0"/>
            <a:ext cx="9144000" cy="51435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ctr">
              <a:lnSpc>
                <a:spcPct val="70000"/>
              </a:lnSpc>
            </a:pPr>
            <a:endParaRPr lang="en-US" sz="8000" dirty="0"/>
          </a:p>
        </p:txBody>
      </p:sp>
      <p:pic>
        <p:nvPicPr>
          <p:cNvPr id="9" name="Picture 8" descr="A picture containing indoor, black&#10;&#10;Description automatically generated">
            <a:extLst>
              <a:ext uri="{FF2B5EF4-FFF2-40B4-BE49-F238E27FC236}">
                <a16:creationId xmlns:a16="http://schemas.microsoft.com/office/drawing/2014/main" id="{82B33BBE-C9FC-1B4B-A148-6FBDA6871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740150"/>
            <a:ext cx="1295400" cy="1295400"/>
          </a:xfrm>
          <a:prstGeom prst="rect">
            <a:avLst/>
          </a:prstGeom>
        </p:spPr>
      </p:pic>
    </p:spTree>
    <p:extLst>
      <p:ext uri="{BB962C8B-B14F-4D97-AF65-F5344CB8AC3E}">
        <p14:creationId xmlns:p14="http://schemas.microsoft.com/office/powerpoint/2010/main" val="2884178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707886"/>
          </a:xfrm>
          <a:prstGeom prst="rect">
            <a:avLst/>
          </a:prstGeom>
        </p:spPr>
        <p:txBody>
          <a:bodyPr wrap="square">
            <a:spAutoFit/>
          </a:bodyPr>
          <a:lstStyle/>
          <a:p>
            <a:pPr algn="ctr"/>
            <a:r>
              <a:rPr lang="en-US" sz="4000" b="1" dirty="0" err="1">
                <a:solidFill>
                  <a:srgbClr val="F2F2F2"/>
                </a:solidFill>
                <a:latin typeface="+mj-lt"/>
                <a:ea typeface="+mj-ea"/>
                <a:cs typeface="+mj-cs"/>
              </a:rPr>
              <a:t>PoolPump</a:t>
            </a:r>
            <a:endParaRPr lang="en-US" sz="4000" b="1" dirty="0">
              <a:solidFill>
                <a:srgbClr val="F2F2F2"/>
              </a:solidFill>
              <a:latin typeface="+mj-lt"/>
              <a:ea typeface="+mj-ea"/>
              <a:cs typeface="+mj-cs"/>
            </a:endParaRPr>
          </a:p>
        </p:txBody>
      </p:sp>
      <p:pic>
        <p:nvPicPr>
          <p:cNvPr id="4" name="Picture 3" descr="app-smp-10-swimming-pool-pump-230v-3368-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114550"/>
            <a:ext cx="3886487" cy="2083673"/>
          </a:xfrm>
          <a:prstGeom prst="rect">
            <a:avLst/>
          </a:prstGeom>
        </p:spPr>
      </p:pic>
    </p:spTree>
    <p:extLst>
      <p:ext uri="{BB962C8B-B14F-4D97-AF65-F5344CB8AC3E}">
        <p14:creationId xmlns:p14="http://schemas.microsoft.com/office/powerpoint/2010/main" val="3758889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707886"/>
          </a:xfrm>
          <a:prstGeom prst="rect">
            <a:avLst/>
          </a:prstGeom>
        </p:spPr>
        <p:txBody>
          <a:bodyPr wrap="square">
            <a:spAutoFit/>
          </a:bodyPr>
          <a:lstStyle/>
          <a:p>
            <a:pPr algn="ctr"/>
            <a:r>
              <a:rPr lang="en-US" sz="4000" b="1" dirty="0">
                <a:solidFill>
                  <a:srgbClr val="F2F2F2"/>
                </a:solidFill>
                <a:latin typeface="+mj-lt"/>
                <a:ea typeface="+mj-ea"/>
                <a:cs typeface="+mj-cs"/>
              </a:rPr>
              <a:t>Swimming</a:t>
            </a:r>
          </a:p>
        </p:txBody>
      </p:sp>
      <p:pic>
        <p:nvPicPr>
          <p:cNvPr id="3" name="Picture 2" descr="Swim Lessons Children 2_920x5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27" y="1809750"/>
            <a:ext cx="5098473" cy="3048000"/>
          </a:xfrm>
          <a:prstGeom prst="rect">
            <a:avLst/>
          </a:prstGeom>
        </p:spPr>
      </p:pic>
    </p:spTree>
    <p:extLst>
      <p:ext uri="{BB962C8B-B14F-4D97-AF65-F5344CB8AC3E}">
        <p14:creationId xmlns:p14="http://schemas.microsoft.com/office/powerpoint/2010/main" val="2476709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bb6e7b31b10a14c814ebe68b06c7e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2550"/>
            <a:ext cx="5410200" cy="3592711"/>
          </a:xfrm>
          <a:prstGeom prst="rect">
            <a:avLst/>
          </a:prstGeom>
        </p:spPr>
      </p:pic>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Pool Party</a:t>
            </a:r>
          </a:p>
        </p:txBody>
      </p:sp>
    </p:spTree>
    <p:extLst>
      <p:ext uri="{BB962C8B-B14F-4D97-AF65-F5344CB8AC3E}">
        <p14:creationId xmlns:p14="http://schemas.microsoft.com/office/powerpoint/2010/main" val="2937707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Diving Board</a:t>
            </a:r>
          </a:p>
        </p:txBody>
      </p:sp>
      <p:pic>
        <p:nvPicPr>
          <p:cNvPr id="4" name="Picture 3" descr="Wooden-Diving-Boards-detail-beach.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38133"/>
            <a:ext cx="9144000" cy="2805367"/>
          </a:xfrm>
          <a:prstGeom prst="rect">
            <a:avLst/>
          </a:prstGeom>
        </p:spPr>
      </p:pic>
    </p:spTree>
    <p:extLst>
      <p:ext uri="{BB962C8B-B14F-4D97-AF65-F5344CB8AC3E}">
        <p14:creationId xmlns:p14="http://schemas.microsoft.com/office/powerpoint/2010/main" val="3268220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4000" b="1" cap="all" dirty="0">
                <a:solidFill>
                  <a:schemeClr val="tx1">
                    <a:lumMod val="50000"/>
                    <a:lumOff val="50000"/>
                  </a:schemeClr>
                </a:solidFill>
                <a:latin typeface="+mj-lt"/>
                <a:ea typeface="+mj-ea"/>
                <a:cs typeface="+mj-cs"/>
              </a:rPr>
              <a:t>Good Point!</a:t>
            </a:r>
          </a:p>
          <a:p>
            <a:pPr algn="ctr"/>
            <a:r>
              <a:rPr lang="en-US" sz="4000" b="1" cap="all" dirty="0">
                <a:solidFill>
                  <a:schemeClr val="bg1">
                    <a:lumMod val="95000"/>
                  </a:schemeClr>
                </a:solidFill>
                <a:latin typeface="+mj-lt"/>
                <a:ea typeface="+mj-ea"/>
                <a:cs typeface="+mj-cs"/>
              </a:rPr>
              <a:t>Who Cares?</a:t>
            </a:r>
            <a:endParaRPr lang="en-US" sz="4000" b="1" cap="all"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1581058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Virtual machine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err="1">
                <a:solidFill>
                  <a:schemeClr val="bg1">
                    <a:lumMod val="95000"/>
                  </a:schemeClr>
                </a:solidFill>
              </a:rPr>
              <a:t>Docker</a:t>
            </a:r>
            <a:endParaRPr lang="en-US" sz="4000" b="1" cap="all" dirty="0">
              <a:solidFill>
                <a:schemeClr val="bg1">
                  <a:lumMod val="95000"/>
                </a:schemeClr>
              </a:solidFill>
            </a:endParaRPr>
          </a:p>
        </p:txBody>
      </p:sp>
    </p:spTree>
    <p:extLst>
      <p:ext uri="{BB962C8B-B14F-4D97-AF65-F5344CB8AC3E}">
        <p14:creationId xmlns:p14="http://schemas.microsoft.com/office/powerpoint/2010/main" val="41861301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Sprints Releases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Continuous Deployment</a:t>
            </a:r>
          </a:p>
        </p:txBody>
      </p:sp>
    </p:spTree>
    <p:extLst>
      <p:ext uri="{BB962C8B-B14F-4D97-AF65-F5344CB8AC3E}">
        <p14:creationId xmlns:p14="http://schemas.microsoft.com/office/powerpoint/2010/main" val="37240038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Test First</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Test After</a:t>
            </a:r>
          </a:p>
        </p:txBody>
      </p:sp>
    </p:spTree>
    <p:extLst>
      <p:ext uri="{BB962C8B-B14F-4D97-AF65-F5344CB8AC3E}">
        <p14:creationId xmlns:p14="http://schemas.microsoft.com/office/powerpoint/2010/main" val="108872768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4991009" y="1962150"/>
            <a:ext cx="3345537" cy="1754327"/>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Compound</a:t>
            </a:r>
          </a:p>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Interest</a:t>
            </a:r>
          </a:p>
        </p:txBody>
      </p:sp>
    </p:spTree>
    <p:extLst>
      <p:ext uri="{BB962C8B-B14F-4D97-AF65-F5344CB8AC3E}">
        <p14:creationId xmlns:p14="http://schemas.microsoft.com/office/powerpoint/2010/main" val="712686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Infinite TASKS</a:t>
            </a:r>
            <a:endParaRPr lang="en-US" dirty="0"/>
          </a:p>
        </p:txBody>
      </p:sp>
    </p:spTree>
    <p:extLst>
      <p:ext uri="{BB962C8B-B14F-4D97-AF65-F5344CB8AC3E}">
        <p14:creationId xmlns:p14="http://schemas.microsoft.com/office/powerpoint/2010/main" val="61618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3714750"/>
            <a:ext cx="5257800" cy="1034534"/>
          </a:xfrm>
        </p:spPr>
        <p:txBody>
          <a:bodyPr anchor="t">
            <a:normAutofit/>
          </a:bodyPr>
          <a:lstStyle/>
          <a:p>
            <a:pPr algn="ctr">
              <a:lnSpc>
                <a:spcPct val="70000"/>
              </a:lnSpc>
            </a:pPr>
            <a:r>
              <a:rPr lang="en-US" sz="8000" dirty="0"/>
              <a:t>Resources</a:t>
            </a:r>
          </a:p>
        </p:txBody>
      </p:sp>
      <p:sp>
        <p:nvSpPr>
          <p:cNvPr id="5" name="TextBox 4"/>
          <p:cNvSpPr txBox="1"/>
          <p:nvPr/>
        </p:nvSpPr>
        <p:spPr>
          <a:xfrm>
            <a:off x="3505200" y="4410730"/>
            <a:ext cx="5506857" cy="338554"/>
          </a:xfrm>
          <a:prstGeom prst="rect">
            <a:avLst/>
          </a:prstGeom>
          <a:noFill/>
        </p:spPr>
        <p:txBody>
          <a:bodyPr wrap="square" rtlCol="0">
            <a:spAutoFit/>
          </a:bodyPr>
          <a:lstStyle/>
          <a:p>
            <a:pPr algn="r">
              <a:buFont typeface="Arial"/>
              <a:buNone/>
            </a:pPr>
            <a:r>
              <a:rPr lang="en-US" sz="1600" dirty="0" err="1">
                <a:solidFill>
                  <a:schemeClr val="accent1">
                    <a:lumMod val="60000"/>
                    <a:lumOff val="40000"/>
                  </a:schemeClr>
                </a:solidFill>
              </a:rPr>
              <a:t>github.com</a:t>
            </a:r>
            <a:r>
              <a:rPr lang="en-US" sz="1600" dirty="0">
                <a:solidFill>
                  <a:schemeClr val="accent1">
                    <a:lumMod val="60000"/>
                    <a:lumOff val="40000"/>
                  </a:schemeClr>
                </a:solidFill>
              </a:rPr>
              <a:t>/</a:t>
            </a:r>
            <a:r>
              <a:rPr lang="en-US" sz="1600" dirty="0" err="1">
                <a:solidFill>
                  <a:schemeClr val="accent1">
                    <a:lumMod val="60000"/>
                    <a:lumOff val="40000"/>
                  </a:schemeClr>
                </a:solidFill>
              </a:rPr>
              <a:t>isidore</a:t>
            </a:r>
            <a:r>
              <a:rPr lang="en-US" sz="1600" dirty="0">
                <a:solidFill>
                  <a:schemeClr val="accent1">
                    <a:lumMod val="60000"/>
                    <a:lumOff val="40000"/>
                  </a:schemeClr>
                </a:solidFill>
              </a:rPr>
              <a:t>/Talks/blob/master/</a:t>
            </a:r>
            <a:r>
              <a:rPr lang="en-US" sz="1600" dirty="0" err="1">
                <a:solidFill>
                  <a:schemeClr val="accent1">
                    <a:lumMod val="60000"/>
                    <a:lumOff val="40000"/>
                  </a:schemeClr>
                </a:solidFill>
              </a:rPr>
              <a:t>RoiOnLearningHour.md</a:t>
            </a:r>
            <a:endParaRPr lang="en-US" sz="1600" dirty="0">
              <a:solidFill>
                <a:schemeClr val="accent1">
                  <a:lumMod val="60000"/>
                  <a:lumOff val="40000"/>
                </a:schemeClr>
              </a:solidFill>
            </a:endParaRP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62062"/>
            <a:ext cx="3948668" cy="3948668"/>
          </a:xfrm>
          <a:prstGeom prst="rect">
            <a:avLst/>
          </a:prstGeom>
        </p:spPr>
      </p:pic>
    </p:spTree>
    <p:extLst>
      <p:ext uri="{BB962C8B-B14F-4D97-AF65-F5344CB8AC3E}">
        <p14:creationId xmlns:p14="http://schemas.microsoft.com/office/powerpoint/2010/main" val="3315259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chemeClr val="bg1"/>
                </a:solidFill>
              </a:rPr>
              <a:t>1</a:t>
            </a:r>
          </a:p>
        </p:txBody>
      </p:sp>
      <p:sp>
        <p:nvSpPr>
          <p:cNvPr id="10" name="TextBox 9"/>
          <p:cNvSpPr txBox="1"/>
          <p:nvPr/>
        </p:nvSpPr>
        <p:spPr>
          <a:xfrm>
            <a:off x="5181600" y="3943350"/>
            <a:ext cx="301660" cy="369332"/>
          </a:xfrm>
          <a:prstGeom prst="rect">
            <a:avLst/>
          </a:prstGeom>
          <a:noFill/>
        </p:spPr>
        <p:txBody>
          <a:bodyPr wrap="none" rtlCol="0">
            <a:spAutoFit/>
          </a:bodyPr>
          <a:lstStyle/>
          <a:p>
            <a:r>
              <a:rPr lang="en-US" b="1" dirty="0">
                <a:solidFill>
                  <a:schemeClr val="bg1"/>
                </a:solidFill>
              </a:rPr>
              <a:t>2</a:t>
            </a:r>
          </a:p>
        </p:txBody>
      </p:sp>
      <p:sp>
        <p:nvSpPr>
          <p:cNvPr id="11" name="TextBox 10"/>
          <p:cNvSpPr txBox="1"/>
          <p:nvPr/>
        </p:nvSpPr>
        <p:spPr>
          <a:xfrm>
            <a:off x="6553200" y="3943350"/>
            <a:ext cx="301660" cy="369332"/>
          </a:xfrm>
          <a:prstGeom prst="rect">
            <a:avLst/>
          </a:prstGeom>
          <a:noFill/>
        </p:spPr>
        <p:txBody>
          <a:bodyPr wrap="none" rtlCol="0">
            <a:spAutoFit/>
          </a:bodyPr>
          <a:lstStyle/>
          <a:p>
            <a:r>
              <a:rPr lang="en-US" b="1" dirty="0">
                <a:solidFill>
                  <a:schemeClr val="bg1"/>
                </a:solidFill>
              </a:rPr>
              <a:t>3</a:t>
            </a:r>
          </a:p>
        </p:txBody>
      </p:sp>
      <p:sp>
        <p:nvSpPr>
          <p:cNvPr id="12" name="TextBox 11"/>
          <p:cNvSpPr txBox="1"/>
          <p:nvPr/>
        </p:nvSpPr>
        <p:spPr>
          <a:xfrm>
            <a:off x="7162800" y="3943350"/>
            <a:ext cx="301660" cy="369332"/>
          </a:xfrm>
          <a:prstGeom prst="rect">
            <a:avLst/>
          </a:prstGeom>
          <a:noFill/>
        </p:spPr>
        <p:txBody>
          <a:bodyPr wrap="none" rtlCol="0">
            <a:spAutoFit/>
          </a:bodyPr>
          <a:lstStyle/>
          <a:p>
            <a:r>
              <a:rPr lang="en-US" b="1" dirty="0">
                <a:solidFill>
                  <a:schemeClr val="bg1"/>
                </a:solidFill>
              </a:rPr>
              <a:t>4</a:t>
            </a:r>
          </a:p>
        </p:txBody>
      </p:sp>
      <p:sp>
        <p:nvSpPr>
          <p:cNvPr id="13" name="TextBox 12"/>
          <p:cNvSpPr txBox="1"/>
          <p:nvPr/>
        </p:nvSpPr>
        <p:spPr>
          <a:xfrm>
            <a:off x="7543800" y="3943350"/>
            <a:ext cx="301660" cy="369332"/>
          </a:xfrm>
          <a:prstGeom prst="rect">
            <a:avLst/>
          </a:prstGeom>
          <a:noFill/>
        </p:spPr>
        <p:txBody>
          <a:bodyPr wrap="none" rtlCol="0">
            <a:spAutoFit/>
          </a:bodyPr>
          <a:lstStyle/>
          <a:p>
            <a:r>
              <a:rPr lang="en-US" b="1" dirty="0">
                <a:solidFill>
                  <a:schemeClr val="bg1"/>
                </a:solidFill>
              </a:rPr>
              <a:t>5</a:t>
            </a:r>
          </a:p>
        </p:txBody>
      </p:sp>
      <p:sp>
        <p:nvSpPr>
          <p:cNvPr id="14" name="TextBox 13"/>
          <p:cNvSpPr txBox="1"/>
          <p:nvPr/>
        </p:nvSpPr>
        <p:spPr>
          <a:xfrm>
            <a:off x="7761660" y="3943350"/>
            <a:ext cx="301660" cy="369332"/>
          </a:xfrm>
          <a:prstGeom prst="rect">
            <a:avLst/>
          </a:prstGeom>
          <a:noFill/>
        </p:spPr>
        <p:txBody>
          <a:bodyPr wrap="none" rtlCol="0">
            <a:spAutoFit/>
          </a:bodyPr>
          <a:lstStyle/>
          <a:p>
            <a:r>
              <a:rPr lang="en-US" b="1" dirty="0">
                <a:solidFill>
                  <a:schemeClr val="bg1"/>
                </a:solidFill>
              </a:rPr>
              <a:t>6</a:t>
            </a:r>
          </a:p>
        </p:txBody>
      </p:sp>
    </p:spTree>
    <p:extLst>
      <p:ext uri="{BB962C8B-B14F-4D97-AF65-F5344CB8AC3E}">
        <p14:creationId xmlns:p14="http://schemas.microsoft.com/office/powerpoint/2010/main" val="325139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a:bodyPr>
          <a:lstStyle/>
          <a:p>
            <a:r>
              <a:rPr lang="en-US" dirty="0"/>
              <a:t>1/2 = .5</a:t>
            </a:r>
            <a:br>
              <a:rPr lang="en-US" dirty="0"/>
            </a:br>
            <a:r>
              <a:rPr lang="en-US" dirty="0"/>
              <a:t>1/4 = .25</a:t>
            </a:r>
            <a:br>
              <a:rPr lang="en-US" dirty="0"/>
            </a:br>
            <a:r>
              <a:rPr lang="en-US" dirty="0"/>
              <a:t>1/8 = .125</a:t>
            </a:r>
            <a:br>
              <a:rPr lang="en-US" dirty="0"/>
            </a:br>
            <a:r>
              <a:rPr lang="en-US" dirty="0"/>
              <a:t>1/16 = .0625</a:t>
            </a:r>
            <a:br>
              <a:rPr lang="en-US" dirty="0"/>
            </a:br>
            <a:r>
              <a:rPr lang="en-US" dirty="0"/>
              <a:t>1/32 = </a:t>
            </a:r>
            <a:r>
              <a:rPr lang="nb-NO" dirty="0"/>
              <a:t>0.03125</a:t>
            </a:r>
            <a:br>
              <a:rPr lang="en-US" dirty="0"/>
            </a:br>
            <a:r>
              <a:rPr lang="mr-IN" baseline="30000" dirty="0"/>
              <a:t>…</a:t>
            </a:r>
            <a:br>
              <a:rPr lang="en-US" dirty="0"/>
            </a:br>
            <a:r>
              <a:rPr lang="en-US" dirty="0"/>
              <a:t>1/x = 0</a:t>
            </a:r>
            <a:endParaRPr lang="en-US" baseline="30000" dirty="0"/>
          </a:p>
        </p:txBody>
      </p:sp>
    </p:spTree>
    <p:extLst>
      <p:ext uri="{BB962C8B-B14F-4D97-AF65-F5344CB8AC3E}">
        <p14:creationId xmlns:p14="http://schemas.microsoft.com/office/powerpoint/2010/main" val="404676055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SUPER TASKS</a:t>
            </a:r>
            <a:endParaRPr lang="en-US" dirty="0"/>
          </a:p>
        </p:txBody>
      </p:sp>
    </p:spTree>
    <p:extLst>
      <p:ext uri="{BB962C8B-B14F-4D97-AF65-F5344CB8AC3E}">
        <p14:creationId xmlns:p14="http://schemas.microsoft.com/office/powerpoint/2010/main" val="115742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rgbClr val="FFFFFF"/>
                </a:solidFill>
              </a:rPr>
              <a:t>1</a:t>
            </a:r>
          </a:p>
        </p:txBody>
      </p:sp>
      <p:sp>
        <p:nvSpPr>
          <p:cNvPr id="10" name="TextBox 9"/>
          <p:cNvSpPr txBox="1"/>
          <p:nvPr/>
        </p:nvSpPr>
        <p:spPr>
          <a:xfrm>
            <a:off x="5181600" y="3943350"/>
            <a:ext cx="344152" cy="369332"/>
          </a:xfrm>
          <a:prstGeom prst="rect">
            <a:avLst/>
          </a:prstGeom>
          <a:noFill/>
        </p:spPr>
        <p:txBody>
          <a:bodyPr wrap="none" rtlCol="0">
            <a:spAutoFit/>
          </a:bodyPr>
          <a:lstStyle/>
          <a:p>
            <a:r>
              <a:rPr lang="en-US" b="1" dirty="0">
                <a:solidFill>
                  <a:srgbClr val="FFFFFF"/>
                </a:solidFill>
              </a:rPr>
              <a:t>½ </a:t>
            </a:r>
          </a:p>
        </p:txBody>
      </p:sp>
      <p:sp>
        <p:nvSpPr>
          <p:cNvPr id="11" name="TextBox 10"/>
          <p:cNvSpPr txBox="1"/>
          <p:nvPr/>
        </p:nvSpPr>
        <p:spPr>
          <a:xfrm>
            <a:off x="6553200" y="3943350"/>
            <a:ext cx="338554" cy="369332"/>
          </a:xfrm>
          <a:prstGeom prst="rect">
            <a:avLst/>
          </a:prstGeom>
          <a:noFill/>
        </p:spPr>
        <p:txBody>
          <a:bodyPr wrap="none" rtlCol="0">
            <a:spAutoFit/>
          </a:bodyPr>
          <a:lstStyle/>
          <a:p>
            <a:r>
              <a:rPr lang="en-US" b="1" dirty="0">
                <a:solidFill>
                  <a:srgbClr val="FFFFFF"/>
                </a:solidFill>
              </a:rPr>
              <a:t>¼ </a:t>
            </a:r>
          </a:p>
        </p:txBody>
      </p:sp>
      <p:sp>
        <p:nvSpPr>
          <p:cNvPr id="12" name="TextBox 11"/>
          <p:cNvSpPr txBox="1"/>
          <p:nvPr/>
        </p:nvSpPr>
        <p:spPr>
          <a:xfrm>
            <a:off x="7162800" y="3943350"/>
            <a:ext cx="518091" cy="369332"/>
          </a:xfrm>
          <a:prstGeom prst="rect">
            <a:avLst/>
          </a:prstGeom>
          <a:noFill/>
        </p:spPr>
        <p:txBody>
          <a:bodyPr wrap="none" rtlCol="0">
            <a:spAutoFit/>
          </a:bodyPr>
          <a:lstStyle/>
          <a:p>
            <a:r>
              <a:rPr lang="en-US" b="1" dirty="0">
                <a:solidFill>
                  <a:srgbClr val="FFFFFF"/>
                </a:solidFill>
              </a:rPr>
              <a:t>1/8 </a:t>
            </a:r>
          </a:p>
        </p:txBody>
      </p:sp>
      <p:sp>
        <p:nvSpPr>
          <p:cNvPr id="13" name="TextBox 12"/>
          <p:cNvSpPr txBox="1"/>
          <p:nvPr/>
        </p:nvSpPr>
        <p:spPr>
          <a:xfrm>
            <a:off x="7467600" y="4248150"/>
            <a:ext cx="634834" cy="369332"/>
          </a:xfrm>
          <a:prstGeom prst="rect">
            <a:avLst/>
          </a:prstGeom>
          <a:noFill/>
        </p:spPr>
        <p:txBody>
          <a:bodyPr wrap="none" rtlCol="0">
            <a:spAutoFit/>
          </a:bodyPr>
          <a:lstStyle/>
          <a:p>
            <a:r>
              <a:rPr lang="en-US" b="1" dirty="0">
                <a:solidFill>
                  <a:srgbClr val="FFFFFF"/>
                </a:solidFill>
              </a:rPr>
              <a:t>1/16</a:t>
            </a:r>
          </a:p>
        </p:txBody>
      </p:sp>
      <p:sp>
        <p:nvSpPr>
          <p:cNvPr id="14" name="TextBox 13"/>
          <p:cNvSpPr txBox="1"/>
          <p:nvPr/>
        </p:nvSpPr>
        <p:spPr>
          <a:xfrm>
            <a:off x="7696200" y="4629150"/>
            <a:ext cx="634834" cy="369332"/>
          </a:xfrm>
          <a:prstGeom prst="rect">
            <a:avLst/>
          </a:prstGeom>
          <a:noFill/>
        </p:spPr>
        <p:txBody>
          <a:bodyPr wrap="none" rtlCol="0">
            <a:spAutoFit/>
          </a:bodyPr>
          <a:lstStyle/>
          <a:p>
            <a:r>
              <a:rPr lang="en-US" b="1" dirty="0">
                <a:solidFill>
                  <a:srgbClr val="FFFFFF"/>
                </a:solidFill>
              </a:rPr>
              <a:t>1/32</a:t>
            </a:r>
          </a:p>
        </p:txBody>
      </p:sp>
    </p:spTree>
    <p:extLst>
      <p:ext uri="{BB962C8B-B14F-4D97-AF65-F5344CB8AC3E}">
        <p14:creationId xmlns:p14="http://schemas.microsoft.com/office/powerpoint/2010/main" val="3836289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fontScale="90000"/>
          </a:bodyPr>
          <a:lstStyle/>
          <a:p>
            <a:r>
              <a:rPr lang="en-US" dirty="0"/>
              <a:t>1/1 = 1 [1]</a:t>
            </a:r>
            <a:br>
              <a:rPr lang="en-US" dirty="0"/>
            </a:br>
            <a:r>
              <a:rPr lang="en-US" dirty="0"/>
              <a:t>1/2 = .5 [1.5]</a:t>
            </a:r>
            <a:br>
              <a:rPr lang="en-US" dirty="0"/>
            </a:br>
            <a:r>
              <a:rPr lang="en-US" dirty="0"/>
              <a:t>1/4 = .25 [1.75]</a:t>
            </a:r>
            <a:br>
              <a:rPr lang="en-US" dirty="0"/>
            </a:br>
            <a:r>
              <a:rPr lang="en-US" dirty="0"/>
              <a:t>1/8 = .125 [1.875]</a:t>
            </a:r>
            <a:br>
              <a:rPr lang="en-US" dirty="0"/>
            </a:br>
            <a:r>
              <a:rPr lang="en-US" dirty="0"/>
              <a:t>1/16 = .0625 [</a:t>
            </a:r>
            <a:r>
              <a:rPr lang="nb-NO" dirty="0"/>
              <a:t>1.9375</a:t>
            </a:r>
            <a:r>
              <a:rPr lang="en-US" dirty="0"/>
              <a:t>]</a:t>
            </a:r>
            <a:br>
              <a:rPr lang="en-US" dirty="0"/>
            </a:br>
            <a:r>
              <a:rPr lang="en-US" dirty="0"/>
              <a:t>1/32 = </a:t>
            </a:r>
            <a:r>
              <a:rPr lang="nb-NO" dirty="0"/>
              <a:t>0.03125 [</a:t>
            </a:r>
            <a:r>
              <a:rPr lang="fi-FI" dirty="0"/>
              <a:t>1.96875</a:t>
            </a:r>
            <a:r>
              <a:rPr lang="nb-NO" dirty="0"/>
              <a:t>]</a:t>
            </a:r>
            <a:br>
              <a:rPr lang="en-US" dirty="0"/>
            </a:br>
            <a:r>
              <a:rPr lang="en-US" dirty="0"/>
              <a:t> </a:t>
            </a:r>
            <a:r>
              <a:rPr lang="mr-IN" baseline="30000" dirty="0"/>
              <a:t>…</a:t>
            </a:r>
            <a:br>
              <a:rPr lang="en-US" dirty="0"/>
            </a:br>
            <a:r>
              <a:rPr lang="en-US" dirty="0"/>
              <a:t>1/∞ = 0 [2]</a:t>
            </a:r>
            <a:endParaRPr lang="en-US" baseline="30000" dirty="0"/>
          </a:p>
        </p:txBody>
      </p:sp>
    </p:spTree>
    <p:extLst>
      <p:ext uri="{BB962C8B-B14F-4D97-AF65-F5344CB8AC3E}">
        <p14:creationId xmlns:p14="http://schemas.microsoft.com/office/powerpoint/2010/main" val="244574825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lstStyle/>
          <a:p>
            <a:r>
              <a:rPr lang="en-US" dirty="0"/>
              <a:t>1</a:t>
            </a:r>
            <a:br>
              <a:rPr lang="en-US" dirty="0"/>
            </a:br>
            <a:r>
              <a:rPr lang="en-US" dirty="0"/>
              <a:t>(1) * .99</a:t>
            </a:r>
            <a:br>
              <a:rPr lang="en-US" dirty="0"/>
            </a:br>
            <a:r>
              <a:rPr lang="en-US" dirty="0"/>
              <a:t>(1 * .99) * .99 = 1 * .99</a:t>
            </a:r>
            <a:r>
              <a:rPr lang="en-US" baseline="30000" dirty="0"/>
              <a:t>2</a:t>
            </a:r>
            <a:br>
              <a:rPr lang="en-US" dirty="0"/>
            </a:br>
            <a:r>
              <a:rPr lang="en-US" dirty="0"/>
              <a:t>(1 * .99 * .99) * .99 = 1 * .99</a:t>
            </a:r>
            <a:r>
              <a:rPr lang="en-US" baseline="30000" dirty="0"/>
              <a:t>3</a:t>
            </a:r>
            <a:br>
              <a:rPr lang="en-US" dirty="0"/>
            </a:br>
            <a:r>
              <a:rPr lang="en-US" dirty="0"/>
              <a:t>(1 * .99 * .99 * .99) * .99 = 1 * .99</a:t>
            </a:r>
            <a:r>
              <a:rPr lang="en-US" baseline="30000" dirty="0"/>
              <a:t>4</a:t>
            </a:r>
            <a:br>
              <a:rPr lang="en-US" baseline="30000" dirty="0"/>
            </a:br>
            <a:r>
              <a:rPr lang="mr-IN" baseline="30000" dirty="0"/>
              <a:t>…</a:t>
            </a:r>
            <a:br>
              <a:rPr lang="en-US" dirty="0"/>
            </a:br>
            <a:r>
              <a:rPr lang="en-US" dirty="0"/>
              <a:t>1 * .99</a:t>
            </a:r>
            <a:r>
              <a:rPr lang="en-US" baseline="30000" dirty="0"/>
              <a:t>N</a:t>
            </a:r>
          </a:p>
        </p:txBody>
      </p:sp>
    </p:spTree>
    <p:extLst>
      <p:ext uri="{BB962C8B-B14F-4D97-AF65-F5344CB8AC3E}">
        <p14:creationId xmlns:p14="http://schemas.microsoft.com/office/powerpoint/2010/main" val="142511828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12 at 12.49.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788400" cy="3733800"/>
          </a:xfrm>
          <a:prstGeom prst="rect">
            <a:avLst/>
          </a:prstGeom>
        </p:spPr>
      </p:pic>
    </p:spTree>
    <p:extLst>
      <p:ext uri="{BB962C8B-B14F-4D97-AF65-F5344CB8AC3E}">
        <p14:creationId xmlns:p14="http://schemas.microsoft.com/office/powerpoint/2010/main" val="3345186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Compound Interest</a:t>
            </a:r>
            <a:endParaRPr lang="en-US" dirty="0"/>
          </a:p>
        </p:txBody>
      </p:sp>
    </p:spTree>
    <p:extLst>
      <p:ext uri="{BB962C8B-B14F-4D97-AF65-F5344CB8AC3E}">
        <p14:creationId xmlns:p14="http://schemas.microsoft.com/office/powerpoint/2010/main" val="350046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ca1066b70afff012fe474f053c7a0c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7"/>
            <a:ext cx="9153709" cy="5135534"/>
          </a:xfrm>
          <a:prstGeom prst="rect">
            <a:avLst/>
          </a:prstGeom>
        </p:spPr>
      </p:pic>
    </p:spTree>
    <p:extLst>
      <p:ext uri="{BB962C8B-B14F-4D97-AF65-F5344CB8AC3E}">
        <p14:creationId xmlns:p14="http://schemas.microsoft.com/office/powerpoint/2010/main" val="787409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42950"/>
            <a:ext cx="9107732" cy="3330878"/>
          </a:xfrm>
          <a:prstGeom prst="rect">
            <a:avLst/>
          </a:prstGeom>
        </p:spPr>
        <p:txBody>
          <a:bodyPr wrap="square" lIns="250664" tIns="125332" rIns="250664" bIns="125332">
            <a:spAutoFit/>
          </a:bodyPr>
          <a:lstStyle/>
          <a:p>
            <a:pPr algn="ctr"/>
            <a:r>
              <a:rPr lang="en-US" sz="20000" b="1" dirty="0">
                <a:ln w="12700">
                  <a:solidFill>
                    <a:schemeClr val="tx2">
                      <a:satMod val="155000"/>
                    </a:schemeClr>
                  </a:solidFill>
                  <a:prstDash val="solid"/>
                </a:ln>
                <a:solidFill>
                  <a:schemeClr val="bg1">
                    <a:lumMod val="85000"/>
                  </a:schemeClr>
                </a:solidFill>
                <a:effectLst>
                  <a:outerShdw blurRad="41275" dist="20320" dir="1800000" algn="tl" rotWithShape="0">
                    <a:srgbClr val="000000">
                      <a:alpha val="40000"/>
                    </a:srgbClr>
                  </a:outerShdw>
                </a:effectLst>
                <a:latin typeface="Futura"/>
                <a:cs typeface="Futura"/>
              </a:rPr>
              <a:t>10 X</a:t>
            </a:r>
            <a:r>
              <a:rPr lang="en-US" sz="20000" dirty="0">
                <a:solidFill>
                  <a:schemeClr val="bg1">
                    <a:lumMod val="85000"/>
                  </a:schemeClr>
                </a:solidFill>
                <a:latin typeface="Futura"/>
                <a:cs typeface="Futura"/>
              </a:rPr>
              <a:t> </a:t>
            </a:r>
            <a:endParaRPr lang="en-US" sz="20000" b="1" dirty="0">
              <a:solidFill>
                <a:schemeClr val="bg1">
                  <a:lumMod val="85000"/>
                </a:schemeClr>
              </a:solidFill>
              <a:latin typeface="News Gothic MT"/>
              <a:cs typeface="News Gothic MT"/>
            </a:endParaRPr>
          </a:p>
        </p:txBody>
      </p:sp>
    </p:spTree>
    <p:extLst>
      <p:ext uri="{BB962C8B-B14F-4D97-AF65-F5344CB8AC3E}">
        <p14:creationId xmlns:p14="http://schemas.microsoft.com/office/powerpoint/2010/main" val="380467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Push Ups</a:t>
            </a:r>
            <a:endParaRPr lang="en-US" dirty="0"/>
          </a:p>
        </p:txBody>
      </p:sp>
    </p:spTree>
    <p:extLst>
      <p:ext uri="{BB962C8B-B14F-4D97-AF65-F5344CB8AC3E}">
        <p14:creationId xmlns:p14="http://schemas.microsoft.com/office/powerpoint/2010/main" val="3845779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What does </a:t>
            </a:r>
            <a:r>
              <a:rPr lang="en-US" sz="8000" dirty="0"/>
              <a:t>10X </a:t>
            </a:r>
            <a:br>
              <a:rPr lang="en-US" sz="8000" dirty="0"/>
            </a:br>
            <a:r>
              <a:rPr lang="en-US" dirty="0"/>
              <a:t>look like?</a:t>
            </a:r>
          </a:p>
        </p:txBody>
      </p:sp>
      <p:sp>
        <p:nvSpPr>
          <p:cNvPr id="2" name="Rounded Rectangle 1"/>
          <p:cNvSpPr/>
          <p:nvPr/>
        </p:nvSpPr>
        <p:spPr>
          <a:xfrm>
            <a:off x="381000" y="3562350"/>
            <a:ext cx="1524000" cy="304800"/>
          </a:xfrm>
          <a:prstGeom prst="roundRect">
            <a:avLst/>
          </a:prstGeom>
          <a:solidFill>
            <a:srgbClr val="3399CC"/>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3" name="Group 2"/>
          <p:cNvGrpSpPr/>
          <p:nvPr/>
        </p:nvGrpSpPr>
        <p:grpSpPr>
          <a:xfrm>
            <a:off x="7239000" y="133350"/>
            <a:ext cx="1524000" cy="3733800"/>
            <a:chOff x="7239000" y="133350"/>
            <a:chExt cx="1524000" cy="3733800"/>
          </a:xfrm>
          <a:solidFill>
            <a:srgbClr val="3399CC"/>
          </a:solidFill>
        </p:grpSpPr>
        <p:sp>
          <p:nvSpPr>
            <p:cNvPr id="5" name="Rounded Rectangle 4"/>
            <p:cNvSpPr/>
            <p:nvPr/>
          </p:nvSpPr>
          <p:spPr>
            <a:xfrm>
              <a:off x="7239000" y="3562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Rounded Rectangle 5"/>
            <p:cNvSpPr/>
            <p:nvPr/>
          </p:nvSpPr>
          <p:spPr>
            <a:xfrm>
              <a:off x="7239000" y="133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Rounded Rectangle 6"/>
            <p:cNvSpPr/>
            <p:nvPr/>
          </p:nvSpPr>
          <p:spPr>
            <a:xfrm>
              <a:off x="7239000" y="514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Rounded Rectangle 7"/>
            <p:cNvSpPr/>
            <p:nvPr/>
          </p:nvSpPr>
          <p:spPr>
            <a:xfrm>
              <a:off x="7239000" y="895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ounded Rectangle 8"/>
            <p:cNvSpPr/>
            <p:nvPr/>
          </p:nvSpPr>
          <p:spPr>
            <a:xfrm>
              <a:off x="7239000" y="1657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Rounded Rectangle 9"/>
            <p:cNvSpPr/>
            <p:nvPr/>
          </p:nvSpPr>
          <p:spPr>
            <a:xfrm>
              <a:off x="7239000" y="2419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Rounded Rectangle 10"/>
            <p:cNvSpPr/>
            <p:nvPr/>
          </p:nvSpPr>
          <p:spPr>
            <a:xfrm>
              <a:off x="7239000" y="1276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Rounded Rectangle 11"/>
            <p:cNvSpPr/>
            <p:nvPr/>
          </p:nvSpPr>
          <p:spPr>
            <a:xfrm>
              <a:off x="7239000" y="2038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ounded Rectangle 12"/>
            <p:cNvSpPr/>
            <p:nvPr/>
          </p:nvSpPr>
          <p:spPr>
            <a:xfrm>
              <a:off x="7239000" y="2800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ounded Rectangle 13"/>
            <p:cNvSpPr/>
            <p:nvPr/>
          </p:nvSpPr>
          <p:spPr>
            <a:xfrm>
              <a:off x="7239000" y="3181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62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10%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$1.10</a:t>
            </a:r>
          </a:p>
        </p:txBody>
      </p:sp>
      <p:sp>
        <p:nvSpPr>
          <p:cNvPr id="9" name="Rectangle 8"/>
          <p:cNvSpPr/>
          <p:nvPr/>
        </p:nvSpPr>
        <p:spPr>
          <a:xfrm>
            <a:off x="1066800" y="2752189"/>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rgbClr val="4F81BD"/>
                </a:solidFill>
                <a:effectLst>
                  <a:outerShdw blurRad="38100" dist="38100" dir="2700000" algn="tl">
                    <a:srgbClr val="000000">
                      <a:alpha val="43137"/>
                    </a:srgbClr>
                  </a:outerShdw>
                </a:effectLst>
                <a:latin typeface="+mj-lt"/>
                <a:ea typeface="+mj-ea"/>
                <a:cs typeface="+mj-cs"/>
              </a:rPr>
              <a:t>100%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$2.00</a:t>
            </a:r>
          </a:p>
        </p:txBody>
      </p:sp>
    </p:spTree>
    <p:extLst>
      <p:ext uri="{BB962C8B-B14F-4D97-AF65-F5344CB8AC3E}">
        <p14:creationId xmlns:p14="http://schemas.microsoft.com/office/powerpoint/2010/main" val="111298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 interest For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hr-HR" sz="4000" b="1" cap="all" dirty="0">
                <a:solidFill>
                  <a:schemeClr val="bg1">
                    <a:lumMod val="85000"/>
                  </a:schemeClr>
                </a:solidFill>
                <a:latin typeface="+mj-lt"/>
                <a:ea typeface="+mj-ea"/>
                <a:cs typeface="+mj-cs"/>
              </a:rPr>
              <a:t>6.73</a:t>
            </a:r>
            <a:endParaRPr lang="en-US" sz="4000" b="1" cap="all" dirty="0">
              <a:solidFill>
                <a:schemeClr val="bg1">
                  <a:lumMod val="85000"/>
                </a:schemeClr>
              </a:solidFill>
              <a:latin typeface="+mj-lt"/>
              <a:ea typeface="+mj-ea"/>
              <a:cs typeface="+mj-cs"/>
            </a:endParaRPr>
          </a:p>
        </p:txBody>
      </p:sp>
      <p:sp>
        <p:nvSpPr>
          <p:cNvPr id="9" name="Rectangle 8"/>
          <p:cNvSpPr/>
          <p:nvPr/>
        </p:nvSpPr>
        <p:spPr>
          <a:xfrm>
            <a:off x="1066800" y="2752189"/>
            <a:ext cx="80772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100% interest For </a:t>
            </a:r>
            <a:r>
              <a:rPr lang="en-US" sz="4000" b="1" cap="all" dirty="0">
                <a:solidFill>
                  <a:schemeClr val="accent1"/>
                </a:solidFill>
                <a:effectLst>
                  <a:outerShdw blurRad="38100" dist="38100" dir="2700000" algn="tl">
                    <a:srgbClr val="000000">
                      <a:alpha val="43137"/>
                    </a:srgbClr>
                  </a:outerShdw>
                </a:effectLst>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is-IS" sz="4000" b="1" cap="all" dirty="0">
                <a:solidFill>
                  <a:schemeClr val="bg1">
                    <a:lumMod val="85000"/>
                  </a:schemeClr>
                </a:solidFill>
                <a:latin typeface="+mj-lt"/>
                <a:ea typeface="+mj-ea"/>
                <a:cs typeface="+mj-cs"/>
              </a:rPr>
              <a:t>1,048,576.00</a:t>
            </a:r>
            <a:endParaRPr lang="en-US" sz="4000" b="1" cap="all"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8291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9144000" cy="5143500"/>
          </a:xfrm>
          <a:ln>
            <a:noFill/>
          </a:ln>
        </p:spPr>
        <p:txBody>
          <a:bodyPr anchor="ctr">
            <a:noAutofit/>
          </a:bodyPr>
          <a:lstStyle/>
          <a:p>
            <a:pPr algn="ctr"/>
            <a:br>
              <a:rPr lang="en-US" dirty="0"/>
            </a:br>
            <a:r>
              <a:rPr lang="en-US" dirty="0"/>
              <a:t>Gross: $100,000 </a:t>
            </a:r>
            <a:br>
              <a:rPr lang="en-US" dirty="0"/>
            </a:br>
            <a:r>
              <a:rPr lang="en-US" dirty="0"/>
              <a:t>Gross: $145,000</a:t>
            </a:r>
          </a:p>
        </p:txBody>
      </p:sp>
      <p:sp>
        <p:nvSpPr>
          <p:cNvPr id="2" name="Rectangle 1"/>
          <p:cNvSpPr/>
          <p:nvPr/>
        </p:nvSpPr>
        <p:spPr>
          <a:xfrm>
            <a:off x="5562600" y="2190750"/>
            <a:ext cx="2895600" cy="707886"/>
          </a:xfrm>
          <a:prstGeom prst="rect">
            <a:avLst/>
          </a:prstGeom>
        </p:spPr>
        <p:txBody>
          <a:bodyPr wrap="square">
            <a:spAutoFit/>
          </a:bodyPr>
          <a:lstStyle/>
          <a:p>
            <a:r>
              <a:rPr lang="en-US" sz="4000" b="1" dirty="0">
                <a:solidFill>
                  <a:schemeClr val="accent1"/>
                </a:solidFill>
              </a:rPr>
              <a:t>($5K Profit)</a:t>
            </a:r>
            <a:endParaRPr lang="en-US" sz="4000" b="1" dirty="0"/>
          </a:p>
        </p:txBody>
      </p:sp>
      <p:sp>
        <p:nvSpPr>
          <p:cNvPr id="5" name="Rectangle 4"/>
          <p:cNvSpPr/>
          <p:nvPr/>
        </p:nvSpPr>
        <p:spPr>
          <a:xfrm>
            <a:off x="5562600" y="2848511"/>
            <a:ext cx="2895600" cy="1323439"/>
          </a:xfrm>
          <a:prstGeom prst="rect">
            <a:avLst/>
          </a:prstGeom>
        </p:spPr>
        <p:txBody>
          <a:bodyPr wrap="square">
            <a:spAutoFit/>
          </a:bodyPr>
          <a:lstStyle/>
          <a:p>
            <a:r>
              <a:rPr lang="en-US" sz="4000" b="1" dirty="0">
                <a:solidFill>
                  <a:schemeClr val="accent1"/>
                </a:solidFill>
              </a:rPr>
              <a:t>($50K Profit)</a:t>
            </a:r>
            <a:br>
              <a:rPr lang="en-US" sz="4000" b="1" dirty="0">
                <a:solidFill>
                  <a:schemeClr val="accent1"/>
                </a:solidFill>
              </a:rPr>
            </a:br>
            <a:endParaRPr lang="en-US" sz="4000" b="1" dirty="0"/>
          </a:p>
        </p:txBody>
      </p:sp>
      <p:sp>
        <p:nvSpPr>
          <p:cNvPr id="3" name="Rectangle 2"/>
          <p:cNvSpPr/>
          <p:nvPr/>
        </p:nvSpPr>
        <p:spPr>
          <a:xfrm>
            <a:off x="1828800" y="1629311"/>
            <a:ext cx="4572000" cy="1323439"/>
          </a:xfrm>
          <a:prstGeom prst="rect">
            <a:avLst/>
          </a:prstGeom>
        </p:spPr>
        <p:txBody>
          <a:bodyPr>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Overhead: $95,000</a:t>
            </a:r>
            <a:br>
              <a:rPr lang="en-US" sz="4000" b="1" cap="all" dirty="0">
                <a:solidFill>
                  <a:schemeClr val="accent2"/>
                </a:solidFill>
                <a:effectLst>
                  <a:outerShdw blurRad="38100" dist="38100" dir="2700000" algn="tl">
                    <a:srgbClr val="000000">
                      <a:alpha val="43137"/>
                    </a:srgbClr>
                  </a:outerShdw>
                </a:effectLst>
                <a:latin typeface="+mj-lt"/>
                <a:ea typeface="+mj-ea"/>
                <a:cs typeface="+mj-cs"/>
              </a:rPr>
            </a:br>
            <a:endParaRPr lang="en-US" sz="4000" b="1" cap="all" dirty="0">
              <a:solidFill>
                <a:schemeClr val="accent2"/>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2098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Loan: $100,000 @ </a:t>
            </a:r>
            <a:r>
              <a:rPr lang="en-US" dirty="0">
                <a:solidFill>
                  <a:srgbClr val="808080"/>
                </a:solidFill>
              </a:rPr>
              <a:t>10%</a:t>
            </a:r>
            <a:r>
              <a:rPr lang="en-US" dirty="0"/>
              <a:t> interest</a:t>
            </a:r>
            <a:br>
              <a:rPr lang="en-US" dirty="0"/>
            </a:br>
            <a:r>
              <a:rPr lang="en-US" dirty="0"/>
              <a:t>$839 </a:t>
            </a:r>
            <a:br>
              <a:rPr lang="en-US" dirty="0"/>
            </a:br>
            <a:r>
              <a:rPr lang="en-US" dirty="0"/>
              <a:t>$2124</a:t>
            </a:r>
          </a:p>
        </p:txBody>
      </p:sp>
      <p:sp>
        <p:nvSpPr>
          <p:cNvPr id="2" name="Rectangle 1"/>
          <p:cNvSpPr/>
          <p:nvPr/>
        </p:nvSpPr>
        <p:spPr>
          <a:xfrm>
            <a:off x="5105400" y="2190750"/>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5181600" y="2800350"/>
            <a:ext cx="2590800" cy="707886"/>
          </a:xfrm>
          <a:prstGeom prst="rect">
            <a:avLst/>
          </a:prstGeom>
        </p:spPr>
        <p:txBody>
          <a:bodyPr wrap="square">
            <a:spAutoFit/>
          </a:bodyPr>
          <a:lstStyle/>
          <a:p>
            <a:r>
              <a:rPr lang="en-US" sz="4000" b="1" dirty="0">
                <a:solidFill>
                  <a:schemeClr val="accent1"/>
                </a:solidFill>
              </a:rPr>
              <a:t>(5 years)</a:t>
            </a:r>
            <a:endParaRPr lang="en-US" sz="4000" b="1" dirty="0"/>
          </a:p>
        </p:txBody>
      </p:sp>
    </p:spTree>
    <p:extLst>
      <p:ext uri="{BB962C8B-B14F-4D97-AF65-F5344CB8AC3E}">
        <p14:creationId xmlns:p14="http://schemas.microsoft.com/office/powerpoint/2010/main" val="210616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Interest: $100,000 @ </a:t>
            </a:r>
            <a:r>
              <a:rPr lang="en-US" dirty="0">
                <a:solidFill>
                  <a:srgbClr val="808080"/>
                </a:solidFill>
              </a:rPr>
              <a:t>100%</a:t>
            </a:r>
            <a:r>
              <a:rPr lang="en-US" dirty="0"/>
              <a:t> interest</a:t>
            </a:r>
            <a:br>
              <a:rPr lang="en-US" dirty="0"/>
            </a:br>
            <a:r>
              <a:rPr lang="en-US" dirty="0"/>
              <a:t>$8,333 </a:t>
            </a:r>
            <a:br>
              <a:rPr lang="en-US" dirty="0"/>
            </a:br>
            <a:br>
              <a:rPr lang="en-US" dirty="0">
                <a:solidFill>
                  <a:schemeClr val="accent1"/>
                </a:solidFill>
              </a:rPr>
            </a:br>
            <a:endParaRPr lang="en-US" dirty="0"/>
          </a:p>
        </p:txBody>
      </p:sp>
      <p:sp>
        <p:nvSpPr>
          <p:cNvPr id="3" name="Rectangle 2"/>
          <p:cNvSpPr/>
          <p:nvPr/>
        </p:nvSpPr>
        <p:spPr>
          <a:xfrm>
            <a:off x="5638800" y="1940064"/>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3791043" y="2549664"/>
            <a:ext cx="1695357" cy="707886"/>
          </a:xfrm>
          <a:prstGeom prst="rect">
            <a:avLst/>
          </a:prstGeom>
        </p:spPr>
        <p:txBody>
          <a:bodyPr wrap="square">
            <a:spAutoFit/>
          </a:bodyPr>
          <a:lstStyle/>
          <a:p>
            <a:r>
              <a:rPr lang="en-US" sz="4000" b="1" cap="all" dirty="0">
                <a:solidFill>
                  <a:schemeClr val="bg1">
                    <a:lumMod val="85000"/>
                  </a:schemeClr>
                </a:solidFill>
                <a:latin typeface="+mj-lt"/>
                <a:ea typeface="+mj-ea"/>
                <a:cs typeface="+mj-cs"/>
              </a:rPr>
              <a:t>$8,402</a:t>
            </a:r>
            <a:endParaRPr lang="en-US" sz="4000" b="1" dirty="0"/>
          </a:p>
        </p:txBody>
      </p:sp>
      <p:sp>
        <p:nvSpPr>
          <p:cNvPr id="2" name="Rectangle 1"/>
          <p:cNvSpPr/>
          <p:nvPr/>
        </p:nvSpPr>
        <p:spPr>
          <a:xfrm>
            <a:off x="5638800" y="2549664"/>
            <a:ext cx="2021607" cy="707886"/>
          </a:xfrm>
          <a:prstGeom prst="rect">
            <a:avLst/>
          </a:prstGeom>
        </p:spPr>
        <p:txBody>
          <a:bodyPr wrap="none">
            <a:spAutoFit/>
          </a:bodyPr>
          <a:lstStyle/>
          <a:p>
            <a:r>
              <a:rPr lang="en-US" sz="4000" b="1" dirty="0">
                <a:solidFill>
                  <a:schemeClr val="accent1"/>
                </a:solidFill>
              </a:rPr>
              <a:t>(5 years)</a:t>
            </a:r>
          </a:p>
        </p:txBody>
      </p:sp>
    </p:spTree>
    <p:extLst>
      <p:ext uri="{BB962C8B-B14F-4D97-AF65-F5344CB8AC3E}">
        <p14:creationId xmlns:p14="http://schemas.microsoft.com/office/powerpoint/2010/main" val="205918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 y="15811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0" y="2266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23090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7937E-6 4.02962E-6 L 3.17937E-6 0.37025 " pathEditMode="relative" rAng="0" ptsTypes="AA">
                                      <p:cBhvr>
                                        <p:cTn id="6" dur="2000" fill="hold"/>
                                        <p:tgtEl>
                                          <p:spTgt spid="6"/>
                                        </p:tgtEl>
                                        <p:attrNameLst>
                                          <p:attrName>ppt_x</p:attrName>
                                          <p:attrName>ppt_y</p:attrName>
                                        </p:attrNameLst>
                                      </p:cBhvr>
                                      <p:rCtr x="0" y="18513"/>
                                    </p:animMotion>
                                  </p:childTnLst>
                                </p:cTn>
                              </p:par>
                              <p:par>
                                <p:cTn id="7" presetID="0" presetClass="path" presetSubtype="0" accel="50000" decel="50000" fill="hold" grpId="0" nodeType="withEffect">
                                  <p:stCondLst>
                                    <p:cond delay="0"/>
                                  </p:stCondLst>
                                  <p:childTnLst>
                                    <p:animMotion origin="layout" path="M 6.30491E-6 -2.43752E-7 L 6.30491E-6 -0.26658 " pathEditMode="relative" ptsTypes="AA">
                                      <p:cBhvr>
                                        <p:cTn id="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grpSp>
        <p:nvGrpSpPr>
          <p:cNvPr id="609" name="Group 608"/>
          <p:cNvGrpSpPr/>
          <p:nvPr/>
        </p:nvGrpSpPr>
        <p:grpSpPr>
          <a:xfrm>
            <a:off x="2971800" y="1352550"/>
            <a:ext cx="2667000" cy="762000"/>
            <a:chOff x="304800" y="1352550"/>
            <a:chExt cx="2667000" cy="762000"/>
          </a:xfrm>
          <a:solidFill>
            <a:schemeClr val="bg1"/>
          </a:solidFill>
        </p:grpSpPr>
        <p:sp>
          <p:nvSpPr>
            <p:cNvPr id="610" name="Rectangle 609"/>
            <p:cNvSpPr/>
            <p:nvPr/>
          </p:nvSpPr>
          <p:spPr>
            <a:xfrm>
              <a:off x="304800" y="13525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11" name="Group 610"/>
            <p:cNvGrpSpPr/>
            <p:nvPr/>
          </p:nvGrpSpPr>
          <p:grpSpPr>
            <a:xfrm>
              <a:off x="304800" y="1352550"/>
              <a:ext cx="2667000" cy="762000"/>
              <a:chOff x="3200400" y="1352550"/>
              <a:chExt cx="2667000" cy="838200"/>
            </a:xfrm>
            <a:grpFill/>
          </p:grpSpPr>
          <p:cxnSp>
            <p:nvCxnSpPr>
              <p:cNvPr id="612" name="Straight Connector 611"/>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3" name="Straight Connector 612"/>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4" name="Straight Connector 613"/>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5" name="Straight Connector 614"/>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6" name="Straight Connector 615"/>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7" name="Straight Connector 616"/>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8" name="Straight Connector 617"/>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9" name="Straight Connector 618"/>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0" name="Straight Connector 619"/>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1" name="Straight Connector 620"/>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2" name="Straight Connector 621"/>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3" name="Straight Connector 622"/>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4" name="Straight Connector 623"/>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5" name="Straight Connector 624"/>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6" name="Straight Connector 625"/>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7" name="Straight Connector 626"/>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8" name="Straight Connector 627"/>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9" name="Straight Connector 628"/>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0" name="Straight Connector 629"/>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1" name="Straight Connector 630"/>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2" name="Straight Connector 631"/>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3" name="Straight Connector 632"/>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4" name="Straight Connector 633"/>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5" name="Straight Connector 634"/>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6" name="Straight Connector 635"/>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7" name="Straight Connector 636"/>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8" name="Straight Connector 637"/>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9" name="Straight Connector 638"/>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0" name="Straight Connector 639"/>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1" name="Straight Connector 640"/>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2" name="Straight Connector 641"/>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3" name="Straight Connector 642"/>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4" name="Straight Connector 643"/>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5" name="Straight Connector 644"/>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6" name="Straight Connector 645"/>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7" name="Straight Connector 646"/>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8" name="Straight Connector 647"/>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9" name="Straight Connector 648"/>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0" name="Straight Connector 649"/>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1" name="Straight Connector 650"/>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2" name="Straight Connector 651"/>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3" name="Straight Connector 652"/>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4" name="Straight Connector 653"/>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5" name="Straight Connector 654"/>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6" name="Straight Connector 655"/>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7" name="Straight Connector 656"/>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8" name="Straight Connector 657"/>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9" name="Straight Connector 658"/>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0" name="Straight Connector 659"/>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1" name="Straight Connector 660"/>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2" name="Straight Connector 661"/>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3" name="Straight Connector 662"/>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4" name="Straight Connector 663"/>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5" name="Straight Connector 664"/>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6" name="Straight Connector 665"/>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7" name="Straight Connector 666"/>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8" name="Straight Connector 667"/>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9" name="Straight Connector 668"/>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0" name="Straight Connector 669"/>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1" name="Straight Connector 670"/>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2" name="Straight Connector 671"/>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3" name="Straight Connector 672"/>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4" name="Straight Connector 673"/>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5" name="Straight Connector 674"/>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6" name="Straight Connector 675"/>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7" name="Straight Connector 676"/>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8" name="Straight Connector 677"/>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9" name="Straight Connector 678"/>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0" name="Straight Connector 679"/>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1" name="Straight Connector 680"/>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2" name="Straight Connector 681"/>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3" name="Straight Connector 682"/>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4" name="Straight Connector 683"/>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5" name="Straight Connector 684"/>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6" name="Straight Connector 685"/>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7" name="Straight Connector 686"/>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8" name="Straight Connector 687"/>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9" name="Straight Connector 688"/>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0" name="Straight Connector 689"/>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1" name="Straight Connector 69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2" name="Straight Connector 69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3" name="Straight Connector 692"/>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4" name="Straight Connector 693"/>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grpSp>
        <p:nvGrpSpPr>
          <p:cNvPr id="695" name="Group 694"/>
          <p:cNvGrpSpPr/>
          <p:nvPr/>
        </p:nvGrpSpPr>
        <p:grpSpPr>
          <a:xfrm>
            <a:off x="2971800" y="2343150"/>
            <a:ext cx="2667000" cy="762000"/>
            <a:chOff x="4572000" y="2343150"/>
            <a:chExt cx="2667000" cy="762000"/>
          </a:xfrm>
          <a:solidFill>
            <a:srgbClr val="3399CC"/>
          </a:solidFill>
        </p:grpSpPr>
        <p:sp>
          <p:nvSpPr>
            <p:cNvPr id="696" name="Rectangle 695"/>
            <p:cNvSpPr/>
            <p:nvPr/>
          </p:nvSpPr>
          <p:spPr>
            <a:xfrm>
              <a:off x="4572000" y="23431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97" name="Group 696"/>
            <p:cNvGrpSpPr/>
            <p:nvPr/>
          </p:nvGrpSpPr>
          <p:grpSpPr>
            <a:xfrm>
              <a:off x="4572000" y="2343150"/>
              <a:ext cx="2667000" cy="762000"/>
              <a:chOff x="3200400" y="1352550"/>
              <a:chExt cx="2667000" cy="838200"/>
            </a:xfrm>
            <a:grpFill/>
          </p:grpSpPr>
          <p:cxnSp>
            <p:nvCxnSpPr>
              <p:cNvPr id="698" name="Straight Connector 697"/>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9" name="Straight Connector 698"/>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0" name="Straight Connector 699"/>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1" name="Straight Connector 700"/>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2" name="Straight Connector 701"/>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3" name="Straight Connector 702"/>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4" name="Straight Connector 703"/>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5" name="Straight Connector 704"/>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6" name="Straight Connector 705"/>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7" name="Straight Connector 706"/>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8" name="Straight Connector 707"/>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9" name="Straight Connector 708"/>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0" name="Straight Connector 709"/>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1" name="Straight Connector 710"/>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2" name="Straight Connector 711"/>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3" name="Straight Connector 712"/>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4" name="Straight Connector 713"/>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5" name="Straight Connector 714"/>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6" name="Straight Connector 715"/>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7" name="Straight Connector 716"/>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8" name="Straight Connector 71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9" name="Straight Connector 71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0" name="Straight Connector 71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1" name="Straight Connector 72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2" name="Straight Connector 72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3" name="Straight Connector 72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4" name="Straight Connector 72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5" name="Straight Connector 72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6" name="Straight Connector 72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7" name="Straight Connector 726"/>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8" name="Straight Connector 727"/>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9" name="Straight Connector 728"/>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0" name="Straight Connector 729"/>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1" name="Straight Connector 730"/>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2" name="Straight Connector 731"/>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3" name="Straight Connector 732"/>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4" name="Straight Connector 733"/>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5" name="Straight Connector 734"/>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6" name="Straight Connector 735"/>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7" name="Straight Connector 736"/>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8" name="Straight Connector 737"/>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9" name="Straight Connector 738"/>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0" name="Straight Connector 739"/>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1" name="Straight Connector 740"/>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2" name="Straight Connector 741"/>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3" name="Straight Connector 742"/>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4" name="Straight Connector 743"/>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5" name="Straight Connector 744"/>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6" name="Straight Connector 745"/>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7" name="Straight Connector 746"/>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8" name="Straight Connector 747"/>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9" name="Straight Connector 748"/>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0" name="Straight Connector 749"/>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1" name="Straight Connector 750"/>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2" name="Straight Connector 751"/>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3" name="Straight Connector 752"/>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4" name="Straight Connector 753"/>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5" name="Straight Connector 754"/>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6" name="Straight Connector 755"/>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7" name="Straight Connector 756"/>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8" name="Straight Connector 757"/>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9" name="Straight Connector 758"/>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0" name="Straight Connector 759"/>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1" name="Straight Connector 760"/>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2" name="Straight Connector 761"/>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3" name="Straight Connector 762"/>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4" name="Straight Connector 763"/>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5" name="Straight Connector 764"/>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6" name="Straight Connector 765"/>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7" name="Straight Connector 766"/>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8" name="Straight Connector 767"/>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9" name="Straight Connector 768"/>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0" name="Straight Connector 769"/>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1" name="Straight Connector 77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2" name="Straight Connector 77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3" name="Straight Connector 772"/>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4" name="Straight Connector 773"/>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5" name="Straight Connector 774"/>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6" name="Straight Connector 775"/>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7" name="Straight Connector 776"/>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8" name="Straight Connector 777"/>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9" name="Straight Connector 778"/>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80" name="Straight Connector 779"/>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403924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16 3.78587E-6 L 0.17503 3.78587E-6 " pathEditMode="relative" rAng="0" ptsTypes="AA">
                                      <p:cBhvr>
                                        <p:cTn id="6" dur="2000" fill="hold"/>
                                        <p:tgtEl>
                                          <p:spTgt spid="695"/>
                                        </p:tgtEl>
                                        <p:attrNameLst>
                                          <p:attrName>ppt_x</p:attrName>
                                          <p:attrName>ppt_y</p:attrName>
                                        </p:attrNameLst>
                                      </p:cBhvr>
                                      <p:rCtr x="8543" y="0"/>
                                    </p:animMotion>
                                  </p:childTnLst>
                                </p:cTn>
                              </p:par>
                              <p:par>
                                <p:cTn id="7" presetID="42" presetClass="path" presetSubtype="0" accel="50000" decel="50000" fill="hold" nodeType="withEffect">
                                  <p:stCondLst>
                                    <p:cond delay="0"/>
                                  </p:stCondLst>
                                  <p:childTnLst>
                                    <p:animMotion origin="layout" path="M 4.91057E-6 -3.04536E-6 L -0.24588 -3.04536E-6 " pathEditMode="relative" rAng="0" ptsTypes="AA">
                                      <p:cBhvr>
                                        <p:cTn id="8" dur="2000" fill="hold"/>
                                        <p:tgtEl>
                                          <p:spTgt spid="609"/>
                                        </p:tgtEl>
                                        <p:attrNameLst>
                                          <p:attrName>ppt_x</p:attrName>
                                          <p:attrName>ppt_y</p:attrName>
                                        </p:attrNameLst>
                                      </p:cBhvr>
                                      <p:rCtr x="-122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346899"/>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endParaRPr lang="en-US" dirty="0">
              <a:solidFill>
                <a:srgbClr val="3399CC"/>
              </a:solidFill>
            </a:endParaRPr>
          </a:p>
        </p:txBody>
      </p:sp>
      <p:grpSp>
        <p:nvGrpSpPr>
          <p:cNvPr id="38" name="Group 37"/>
          <p:cNvGrpSpPr/>
          <p:nvPr/>
        </p:nvGrpSpPr>
        <p:grpSpPr>
          <a:xfrm>
            <a:off x="748770" y="1352550"/>
            <a:ext cx="2667000" cy="762000"/>
            <a:chOff x="748770" y="1352550"/>
            <a:chExt cx="2667000" cy="762000"/>
          </a:xfrm>
        </p:grpSpPr>
        <p:sp>
          <p:nvSpPr>
            <p:cNvPr id="2" name="Rectangle 1"/>
            <p:cNvSpPr/>
            <p:nvPr/>
          </p:nvSpPr>
          <p:spPr>
            <a:xfrm>
              <a:off x="748770" y="1352550"/>
              <a:ext cx="2667000" cy="762000"/>
            </a:xfrm>
            <a:prstGeom prst="rect">
              <a:avLst/>
            </a:prstGeom>
            <a:solidFill>
              <a:srgbClr val="FFFFFF"/>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5" name="Group 254"/>
            <p:cNvGrpSpPr/>
            <p:nvPr/>
          </p:nvGrpSpPr>
          <p:grpSpPr>
            <a:xfrm>
              <a:off x="748770" y="1352550"/>
              <a:ext cx="2667000" cy="762000"/>
              <a:chOff x="3200400" y="1352550"/>
              <a:chExt cx="2667000" cy="838200"/>
            </a:xfrm>
            <a:solidFill>
              <a:srgbClr val="FFFFFF"/>
            </a:solidFill>
          </p:grpSpPr>
          <p:cxnSp>
            <p:nvCxnSpPr>
              <p:cNvPr id="5" name="Straight Connector 4"/>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1" name="Straight Connector 160"/>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
        <p:nvSpPr>
          <p:cNvPr id="256" name="Rectangle 255"/>
          <p:cNvSpPr/>
          <p:nvPr/>
        </p:nvSpPr>
        <p:spPr>
          <a:xfrm>
            <a:off x="4572000" y="2343150"/>
            <a:ext cx="2667000" cy="762000"/>
          </a:xfrm>
          <a:prstGeom prst="rect">
            <a:avLst/>
          </a:prstGeom>
          <a:solidFill>
            <a:srgbClr val="3399CC"/>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8" name="Straight Connector 257"/>
          <p:cNvCxnSpPr/>
          <p:nvPr/>
        </p:nvCxnSpPr>
        <p:spPr>
          <a:xfrm>
            <a:off x="4572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59" name="Straight Connector 258"/>
          <p:cNvCxnSpPr/>
          <p:nvPr/>
        </p:nvCxnSpPr>
        <p:spPr>
          <a:xfrm>
            <a:off x="46370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0" name="Straight Connector 259"/>
          <p:cNvCxnSpPr/>
          <p:nvPr/>
        </p:nvCxnSpPr>
        <p:spPr>
          <a:xfrm>
            <a:off x="47346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1" name="Straight Connector 260"/>
          <p:cNvCxnSpPr/>
          <p:nvPr/>
        </p:nvCxnSpPr>
        <p:spPr>
          <a:xfrm>
            <a:off x="48647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2" name="Straight Connector 261"/>
          <p:cNvCxnSpPr/>
          <p:nvPr/>
        </p:nvCxnSpPr>
        <p:spPr>
          <a:xfrm>
            <a:off x="50273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3" name="Straight Connector 262"/>
          <p:cNvCxnSpPr/>
          <p:nvPr/>
        </p:nvCxnSpPr>
        <p:spPr>
          <a:xfrm>
            <a:off x="52224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54501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5" name="Straight Connector 264"/>
          <p:cNvCxnSpPr/>
          <p:nvPr/>
        </p:nvCxnSpPr>
        <p:spPr>
          <a:xfrm>
            <a:off x="57103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6" name="Straight Connector 265"/>
          <p:cNvCxnSpPr/>
          <p:nvPr/>
        </p:nvCxnSpPr>
        <p:spPr>
          <a:xfrm>
            <a:off x="63282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7" name="Straight Connector 266"/>
          <p:cNvCxnSpPr/>
          <p:nvPr/>
        </p:nvCxnSpPr>
        <p:spPr>
          <a:xfrm>
            <a:off x="69462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8" name="Straight Connector 267"/>
          <p:cNvCxnSpPr/>
          <p:nvPr/>
        </p:nvCxnSpPr>
        <p:spPr>
          <a:xfrm>
            <a:off x="46045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9" name="Straight Connector 268"/>
          <p:cNvCxnSpPr/>
          <p:nvPr/>
        </p:nvCxnSpPr>
        <p:spPr>
          <a:xfrm>
            <a:off x="46695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0" name="Straight Connector 269"/>
          <p:cNvCxnSpPr/>
          <p:nvPr/>
        </p:nvCxnSpPr>
        <p:spPr>
          <a:xfrm>
            <a:off x="47671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1" name="Straight Connector 270"/>
          <p:cNvCxnSpPr/>
          <p:nvPr/>
        </p:nvCxnSpPr>
        <p:spPr>
          <a:xfrm>
            <a:off x="48972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2" name="Straight Connector 271"/>
          <p:cNvCxnSpPr/>
          <p:nvPr/>
        </p:nvCxnSpPr>
        <p:spPr>
          <a:xfrm>
            <a:off x="50598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52550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4" name="Straight Connector 273"/>
          <p:cNvCxnSpPr/>
          <p:nvPr/>
        </p:nvCxnSpPr>
        <p:spPr>
          <a:xfrm>
            <a:off x="54826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5" name="Straight Connector 274"/>
          <p:cNvCxnSpPr/>
          <p:nvPr/>
        </p:nvCxnSpPr>
        <p:spPr>
          <a:xfrm>
            <a:off x="57428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6" name="Straight Connector 275"/>
          <p:cNvCxnSpPr/>
          <p:nvPr/>
        </p:nvCxnSpPr>
        <p:spPr>
          <a:xfrm>
            <a:off x="63608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7" name="Straight Connector 276"/>
          <p:cNvCxnSpPr/>
          <p:nvPr/>
        </p:nvCxnSpPr>
        <p:spPr>
          <a:xfrm>
            <a:off x="69787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8" name="Straight Connector 277"/>
          <p:cNvCxnSpPr/>
          <p:nvPr/>
        </p:nvCxnSpPr>
        <p:spPr>
          <a:xfrm>
            <a:off x="47020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9" name="Straight Connector 278"/>
          <p:cNvCxnSpPr/>
          <p:nvPr/>
        </p:nvCxnSpPr>
        <p:spPr>
          <a:xfrm>
            <a:off x="47996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0" name="Straight Connector 279"/>
          <p:cNvCxnSpPr/>
          <p:nvPr/>
        </p:nvCxnSpPr>
        <p:spPr>
          <a:xfrm>
            <a:off x="49297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50923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2" name="Straight Connector 281"/>
          <p:cNvCxnSpPr/>
          <p:nvPr/>
        </p:nvCxnSpPr>
        <p:spPr>
          <a:xfrm>
            <a:off x="52875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3" name="Straight Connector 282"/>
          <p:cNvCxnSpPr/>
          <p:nvPr/>
        </p:nvCxnSpPr>
        <p:spPr>
          <a:xfrm>
            <a:off x="55151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4" name="Straight Connector 283"/>
          <p:cNvCxnSpPr/>
          <p:nvPr/>
        </p:nvCxnSpPr>
        <p:spPr>
          <a:xfrm>
            <a:off x="57753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5" name="Straight Connector 284"/>
          <p:cNvCxnSpPr/>
          <p:nvPr/>
        </p:nvCxnSpPr>
        <p:spPr>
          <a:xfrm>
            <a:off x="63933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6" name="Straight Connector 285"/>
          <p:cNvCxnSpPr/>
          <p:nvPr/>
        </p:nvCxnSpPr>
        <p:spPr>
          <a:xfrm>
            <a:off x="70113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7" name="Straight Connector 286"/>
          <p:cNvCxnSpPr/>
          <p:nvPr/>
        </p:nvCxnSpPr>
        <p:spPr>
          <a:xfrm>
            <a:off x="48321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8" name="Straight Connector 287"/>
          <p:cNvCxnSpPr/>
          <p:nvPr/>
        </p:nvCxnSpPr>
        <p:spPr>
          <a:xfrm>
            <a:off x="49622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51249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0" name="Straight Connector 289"/>
          <p:cNvCxnSpPr/>
          <p:nvPr/>
        </p:nvCxnSpPr>
        <p:spPr>
          <a:xfrm>
            <a:off x="53200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1" name="Straight Connector 290"/>
          <p:cNvCxnSpPr/>
          <p:nvPr/>
        </p:nvCxnSpPr>
        <p:spPr>
          <a:xfrm>
            <a:off x="55477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2" name="Straight Connector 291"/>
          <p:cNvCxnSpPr/>
          <p:nvPr/>
        </p:nvCxnSpPr>
        <p:spPr>
          <a:xfrm>
            <a:off x="58079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3" name="Straight Connector 292"/>
          <p:cNvCxnSpPr/>
          <p:nvPr/>
        </p:nvCxnSpPr>
        <p:spPr>
          <a:xfrm>
            <a:off x="64258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4" name="Straight Connector 293"/>
          <p:cNvCxnSpPr/>
          <p:nvPr/>
        </p:nvCxnSpPr>
        <p:spPr>
          <a:xfrm>
            <a:off x="70438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5" name="Straight Connector 294"/>
          <p:cNvCxnSpPr/>
          <p:nvPr/>
        </p:nvCxnSpPr>
        <p:spPr>
          <a:xfrm>
            <a:off x="49948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6" name="Straight Connector 295"/>
          <p:cNvCxnSpPr/>
          <p:nvPr/>
        </p:nvCxnSpPr>
        <p:spPr>
          <a:xfrm>
            <a:off x="51574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7" name="Straight Connector 296"/>
          <p:cNvCxnSpPr/>
          <p:nvPr/>
        </p:nvCxnSpPr>
        <p:spPr>
          <a:xfrm>
            <a:off x="53525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55802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9" name="Straight Connector 298"/>
          <p:cNvCxnSpPr/>
          <p:nvPr/>
        </p:nvCxnSpPr>
        <p:spPr>
          <a:xfrm>
            <a:off x="58404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0" name="Straight Connector 299"/>
          <p:cNvCxnSpPr/>
          <p:nvPr/>
        </p:nvCxnSpPr>
        <p:spPr>
          <a:xfrm>
            <a:off x="64583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1" name="Straight Connector 300"/>
          <p:cNvCxnSpPr/>
          <p:nvPr/>
        </p:nvCxnSpPr>
        <p:spPr>
          <a:xfrm>
            <a:off x="70763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2" name="Straight Connector 301"/>
          <p:cNvCxnSpPr/>
          <p:nvPr/>
        </p:nvCxnSpPr>
        <p:spPr>
          <a:xfrm>
            <a:off x="51899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3" name="Straight Connector 302"/>
          <p:cNvCxnSpPr/>
          <p:nvPr/>
        </p:nvCxnSpPr>
        <p:spPr>
          <a:xfrm>
            <a:off x="53851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4" name="Straight Connector 303"/>
          <p:cNvCxnSpPr/>
          <p:nvPr/>
        </p:nvCxnSpPr>
        <p:spPr>
          <a:xfrm>
            <a:off x="56127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5" name="Straight Connector 304"/>
          <p:cNvCxnSpPr/>
          <p:nvPr/>
        </p:nvCxnSpPr>
        <p:spPr>
          <a:xfrm>
            <a:off x="58729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64909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7" name="Straight Connector 306"/>
          <p:cNvCxnSpPr/>
          <p:nvPr/>
        </p:nvCxnSpPr>
        <p:spPr>
          <a:xfrm>
            <a:off x="71088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8" name="Straight Connector 307"/>
          <p:cNvCxnSpPr/>
          <p:nvPr/>
        </p:nvCxnSpPr>
        <p:spPr>
          <a:xfrm>
            <a:off x="60030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9" name="Straight Connector 308"/>
          <p:cNvCxnSpPr/>
          <p:nvPr/>
        </p:nvCxnSpPr>
        <p:spPr>
          <a:xfrm>
            <a:off x="54176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0" name="Straight Connector 309"/>
          <p:cNvCxnSpPr/>
          <p:nvPr/>
        </p:nvCxnSpPr>
        <p:spPr>
          <a:xfrm>
            <a:off x="56452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1" name="Straight Connector 310"/>
          <p:cNvCxnSpPr/>
          <p:nvPr/>
        </p:nvCxnSpPr>
        <p:spPr>
          <a:xfrm>
            <a:off x="59054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2" name="Straight Connector 311"/>
          <p:cNvCxnSpPr/>
          <p:nvPr/>
        </p:nvCxnSpPr>
        <p:spPr>
          <a:xfrm>
            <a:off x="65234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3" name="Straight Connector 312"/>
          <p:cNvCxnSpPr/>
          <p:nvPr/>
        </p:nvCxnSpPr>
        <p:spPr>
          <a:xfrm>
            <a:off x="71413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60355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5" name="Straight Connector 314"/>
          <p:cNvCxnSpPr/>
          <p:nvPr/>
        </p:nvCxnSpPr>
        <p:spPr>
          <a:xfrm>
            <a:off x="66535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6" name="Straight Connector 315"/>
          <p:cNvCxnSpPr/>
          <p:nvPr/>
        </p:nvCxnSpPr>
        <p:spPr>
          <a:xfrm>
            <a:off x="56778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7" name="Straight Connector 316"/>
          <p:cNvCxnSpPr/>
          <p:nvPr/>
        </p:nvCxnSpPr>
        <p:spPr>
          <a:xfrm>
            <a:off x="59380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8" name="Straight Connector 317"/>
          <p:cNvCxnSpPr/>
          <p:nvPr/>
        </p:nvCxnSpPr>
        <p:spPr>
          <a:xfrm>
            <a:off x="65559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9" name="Straight Connector 318"/>
          <p:cNvCxnSpPr/>
          <p:nvPr/>
        </p:nvCxnSpPr>
        <p:spPr>
          <a:xfrm>
            <a:off x="71739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0" name="Straight Connector 319"/>
          <p:cNvCxnSpPr/>
          <p:nvPr/>
        </p:nvCxnSpPr>
        <p:spPr>
          <a:xfrm>
            <a:off x="60681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1" name="Straight Connector 320"/>
          <p:cNvCxnSpPr/>
          <p:nvPr/>
        </p:nvCxnSpPr>
        <p:spPr>
          <a:xfrm>
            <a:off x="66860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59705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65884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4" name="Straight Connector 323"/>
          <p:cNvCxnSpPr/>
          <p:nvPr/>
        </p:nvCxnSpPr>
        <p:spPr>
          <a:xfrm>
            <a:off x="72064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5" name="Straight Connector 324"/>
          <p:cNvCxnSpPr/>
          <p:nvPr/>
        </p:nvCxnSpPr>
        <p:spPr>
          <a:xfrm>
            <a:off x="61006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6" name="Straight Connector 325"/>
          <p:cNvCxnSpPr/>
          <p:nvPr/>
        </p:nvCxnSpPr>
        <p:spPr>
          <a:xfrm>
            <a:off x="67185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7" name="Straight Connector 326"/>
          <p:cNvCxnSpPr/>
          <p:nvPr/>
        </p:nvCxnSpPr>
        <p:spPr>
          <a:xfrm>
            <a:off x="66210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8" name="Straight Connector 327"/>
          <p:cNvCxnSpPr/>
          <p:nvPr/>
        </p:nvCxnSpPr>
        <p:spPr>
          <a:xfrm>
            <a:off x="7239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9" name="Straight Connector 328"/>
          <p:cNvCxnSpPr/>
          <p:nvPr/>
        </p:nvCxnSpPr>
        <p:spPr>
          <a:xfrm>
            <a:off x="61331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67511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61656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2" name="Straight Connector 331"/>
          <p:cNvCxnSpPr/>
          <p:nvPr/>
        </p:nvCxnSpPr>
        <p:spPr>
          <a:xfrm>
            <a:off x="67836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3" name="Straight Connector 332"/>
          <p:cNvCxnSpPr/>
          <p:nvPr/>
        </p:nvCxnSpPr>
        <p:spPr>
          <a:xfrm>
            <a:off x="61982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4" name="Straight Connector 333"/>
          <p:cNvCxnSpPr/>
          <p:nvPr/>
        </p:nvCxnSpPr>
        <p:spPr>
          <a:xfrm>
            <a:off x="68161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5" name="Straight Connector 334"/>
          <p:cNvCxnSpPr/>
          <p:nvPr/>
        </p:nvCxnSpPr>
        <p:spPr>
          <a:xfrm>
            <a:off x="62307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6" name="Straight Connector 335"/>
          <p:cNvCxnSpPr/>
          <p:nvPr/>
        </p:nvCxnSpPr>
        <p:spPr>
          <a:xfrm>
            <a:off x="68486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7" name="Straight Connector 336"/>
          <p:cNvCxnSpPr/>
          <p:nvPr/>
        </p:nvCxnSpPr>
        <p:spPr>
          <a:xfrm>
            <a:off x="62632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68812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62957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40" name="Straight Connector 339"/>
          <p:cNvCxnSpPr/>
          <p:nvPr/>
        </p:nvCxnSpPr>
        <p:spPr>
          <a:xfrm>
            <a:off x="69137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grpSp>
        <p:nvGrpSpPr>
          <p:cNvPr id="16" name="Group 15"/>
          <p:cNvGrpSpPr/>
          <p:nvPr/>
        </p:nvGrpSpPr>
        <p:grpSpPr>
          <a:xfrm>
            <a:off x="762000" y="3257550"/>
            <a:ext cx="6477000" cy="457200"/>
            <a:chOff x="304800" y="3257550"/>
            <a:chExt cx="6934200" cy="457200"/>
          </a:xfrm>
        </p:grpSpPr>
        <p:cxnSp>
          <p:nvCxnSpPr>
            <p:cNvPr id="27" name="Straight Connector 26"/>
            <p:cNvCxnSpPr/>
            <p:nvPr/>
          </p:nvCxnSpPr>
          <p:spPr>
            <a:xfrm>
              <a:off x="3048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0383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7719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5054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72390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429000" y="1352550"/>
            <a:ext cx="3810000" cy="762000"/>
            <a:chOff x="2971800" y="1352550"/>
            <a:chExt cx="4267200" cy="762000"/>
          </a:xfrm>
        </p:grpSpPr>
        <p:sp>
          <p:nvSpPr>
            <p:cNvPr id="351" name="Rectangle 350"/>
            <p:cNvSpPr/>
            <p:nvPr/>
          </p:nvSpPr>
          <p:spPr>
            <a:xfrm>
              <a:off x="2971800" y="1352550"/>
              <a:ext cx="4267200" cy="762000"/>
            </a:xfrm>
            <a:prstGeom prst="rect">
              <a:avLst/>
            </a:prstGeom>
            <a:solidFill>
              <a:srgbClr val="2E8068"/>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52" name="Group 351"/>
            <p:cNvGrpSpPr/>
            <p:nvPr/>
          </p:nvGrpSpPr>
          <p:grpSpPr>
            <a:xfrm>
              <a:off x="2971800" y="1352550"/>
              <a:ext cx="4267200" cy="762000"/>
              <a:chOff x="3200400" y="1352550"/>
              <a:chExt cx="2667000" cy="838200"/>
            </a:xfrm>
          </p:grpSpPr>
          <p:cxnSp>
            <p:nvCxnSpPr>
              <p:cNvPr id="353" name="Straight Connector 352"/>
              <p:cNvCxnSpPr/>
              <p:nvPr/>
            </p:nvCxnSpPr>
            <p:spPr>
              <a:xfrm>
                <a:off x="3200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2654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3630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6" name="Straight Connector 355"/>
              <p:cNvCxnSpPr/>
              <p:nvPr/>
            </p:nvCxnSpPr>
            <p:spPr>
              <a:xfrm>
                <a:off x="34931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7" name="Straight Connector 356"/>
              <p:cNvCxnSpPr/>
              <p:nvPr/>
            </p:nvCxnSpPr>
            <p:spPr>
              <a:xfrm>
                <a:off x="36557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8" name="Straight Connector 357"/>
              <p:cNvCxnSpPr/>
              <p:nvPr/>
            </p:nvCxnSpPr>
            <p:spPr>
              <a:xfrm>
                <a:off x="38508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9" name="Straight Connector 358"/>
              <p:cNvCxnSpPr/>
              <p:nvPr/>
            </p:nvCxnSpPr>
            <p:spPr>
              <a:xfrm>
                <a:off x="40785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0" name="Straight Connector 359"/>
              <p:cNvCxnSpPr/>
              <p:nvPr/>
            </p:nvCxnSpPr>
            <p:spPr>
              <a:xfrm>
                <a:off x="43387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1" name="Straight Connector 360"/>
              <p:cNvCxnSpPr/>
              <p:nvPr/>
            </p:nvCxnSpPr>
            <p:spPr>
              <a:xfrm>
                <a:off x="49566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55746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2329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4" name="Straight Connector 363"/>
              <p:cNvCxnSpPr/>
              <p:nvPr/>
            </p:nvCxnSpPr>
            <p:spPr>
              <a:xfrm>
                <a:off x="32979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5" name="Straight Connector 364"/>
              <p:cNvCxnSpPr/>
              <p:nvPr/>
            </p:nvCxnSpPr>
            <p:spPr>
              <a:xfrm>
                <a:off x="33955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6" name="Straight Connector 365"/>
              <p:cNvCxnSpPr/>
              <p:nvPr/>
            </p:nvCxnSpPr>
            <p:spPr>
              <a:xfrm>
                <a:off x="35256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7" name="Straight Connector 366"/>
              <p:cNvCxnSpPr/>
              <p:nvPr/>
            </p:nvCxnSpPr>
            <p:spPr>
              <a:xfrm>
                <a:off x="36882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8" name="Straight Connector 367"/>
              <p:cNvCxnSpPr/>
              <p:nvPr/>
            </p:nvCxnSpPr>
            <p:spPr>
              <a:xfrm>
                <a:off x="38834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9" name="Straight Connector 368"/>
              <p:cNvCxnSpPr/>
              <p:nvPr/>
            </p:nvCxnSpPr>
            <p:spPr>
              <a:xfrm>
                <a:off x="41110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43712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49892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2" name="Straight Connector 371"/>
              <p:cNvCxnSpPr/>
              <p:nvPr/>
            </p:nvCxnSpPr>
            <p:spPr>
              <a:xfrm>
                <a:off x="56071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3" name="Straight Connector 372"/>
              <p:cNvCxnSpPr/>
              <p:nvPr/>
            </p:nvCxnSpPr>
            <p:spPr>
              <a:xfrm>
                <a:off x="33304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4" name="Straight Connector 373"/>
              <p:cNvCxnSpPr/>
              <p:nvPr/>
            </p:nvCxnSpPr>
            <p:spPr>
              <a:xfrm>
                <a:off x="34280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5" name="Straight Connector 374"/>
              <p:cNvCxnSpPr/>
              <p:nvPr/>
            </p:nvCxnSpPr>
            <p:spPr>
              <a:xfrm>
                <a:off x="35581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6" name="Straight Connector 375"/>
              <p:cNvCxnSpPr/>
              <p:nvPr/>
            </p:nvCxnSpPr>
            <p:spPr>
              <a:xfrm>
                <a:off x="37207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7" name="Straight Connector 376"/>
              <p:cNvCxnSpPr/>
              <p:nvPr/>
            </p:nvCxnSpPr>
            <p:spPr>
              <a:xfrm>
                <a:off x="39159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41435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44037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0" name="Straight Connector 379"/>
              <p:cNvCxnSpPr/>
              <p:nvPr/>
            </p:nvCxnSpPr>
            <p:spPr>
              <a:xfrm>
                <a:off x="50217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1" name="Straight Connector 380"/>
              <p:cNvCxnSpPr/>
              <p:nvPr/>
            </p:nvCxnSpPr>
            <p:spPr>
              <a:xfrm>
                <a:off x="56397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2" name="Straight Connector 381"/>
              <p:cNvCxnSpPr/>
              <p:nvPr/>
            </p:nvCxnSpPr>
            <p:spPr>
              <a:xfrm>
                <a:off x="34605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3" name="Straight Connector 382"/>
              <p:cNvCxnSpPr/>
              <p:nvPr/>
            </p:nvCxnSpPr>
            <p:spPr>
              <a:xfrm>
                <a:off x="35906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4" name="Straight Connector 383"/>
              <p:cNvCxnSpPr/>
              <p:nvPr/>
            </p:nvCxnSpPr>
            <p:spPr>
              <a:xfrm>
                <a:off x="37533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5" name="Straight Connector 384"/>
              <p:cNvCxnSpPr/>
              <p:nvPr/>
            </p:nvCxnSpPr>
            <p:spPr>
              <a:xfrm>
                <a:off x="39484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41761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44363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8" name="Straight Connector 387"/>
              <p:cNvCxnSpPr/>
              <p:nvPr/>
            </p:nvCxnSpPr>
            <p:spPr>
              <a:xfrm>
                <a:off x="50542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9" name="Straight Connector 388"/>
              <p:cNvCxnSpPr/>
              <p:nvPr/>
            </p:nvCxnSpPr>
            <p:spPr>
              <a:xfrm>
                <a:off x="56722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0" name="Straight Connector 389"/>
              <p:cNvCxnSpPr/>
              <p:nvPr/>
            </p:nvCxnSpPr>
            <p:spPr>
              <a:xfrm>
                <a:off x="36232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1" name="Straight Connector 390"/>
              <p:cNvCxnSpPr/>
              <p:nvPr/>
            </p:nvCxnSpPr>
            <p:spPr>
              <a:xfrm>
                <a:off x="37858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2" name="Straight Connector 391"/>
              <p:cNvCxnSpPr/>
              <p:nvPr/>
            </p:nvCxnSpPr>
            <p:spPr>
              <a:xfrm>
                <a:off x="39809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3" name="Straight Connector 392"/>
              <p:cNvCxnSpPr/>
              <p:nvPr/>
            </p:nvCxnSpPr>
            <p:spPr>
              <a:xfrm>
                <a:off x="42086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44688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5" name="Straight Connector 394"/>
              <p:cNvCxnSpPr/>
              <p:nvPr/>
            </p:nvCxnSpPr>
            <p:spPr>
              <a:xfrm>
                <a:off x="50867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6" name="Straight Connector 395"/>
              <p:cNvCxnSpPr/>
              <p:nvPr/>
            </p:nvCxnSpPr>
            <p:spPr>
              <a:xfrm>
                <a:off x="57047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7" name="Straight Connector 396"/>
              <p:cNvCxnSpPr/>
              <p:nvPr/>
            </p:nvCxnSpPr>
            <p:spPr>
              <a:xfrm>
                <a:off x="38183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8" name="Straight Connector 397"/>
              <p:cNvCxnSpPr/>
              <p:nvPr/>
            </p:nvCxnSpPr>
            <p:spPr>
              <a:xfrm>
                <a:off x="40135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9" name="Straight Connector 398"/>
              <p:cNvCxnSpPr/>
              <p:nvPr/>
            </p:nvCxnSpPr>
            <p:spPr>
              <a:xfrm>
                <a:off x="42411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0" name="Straight Connector 399"/>
              <p:cNvCxnSpPr/>
              <p:nvPr/>
            </p:nvCxnSpPr>
            <p:spPr>
              <a:xfrm>
                <a:off x="45013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1" name="Straight Connector 400"/>
              <p:cNvCxnSpPr/>
              <p:nvPr/>
            </p:nvCxnSpPr>
            <p:spPr>
              <a:xfrm>
                <a:off x="51193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2" name="Straight Connector 401"/>
              <p:cNvCxnSpPr/>
              <p:nvPr/>
            </p:nvCxnSpPr>
            <p:spPr>
              <a:xfrm>
                <a:off x="57372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46314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4" name="Straight Connector 403"/>
              <p:cNvCxnSpPr/>
              <p:nvPr/>
            </p:nvCxnSpPr>
            <p:spPr>
              <a:xfrm>
                <a:off x="40460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5" name="Straight Connector 404"/>
              <p:cNvCxnSpPr/>
              <p:nvPr/>
            </p:nvCxnSpPr>
            <p:spPr>
              <a:xfrm>
                <a:off x="42736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6" name="Straight Connector 405"/>
              <p:cNvCxnSpPr/>
              <p:nvPr/>
            </p:nvCxnSpPr>
            <p:spPr>
              <a:xfrm>
                <a:off x="45338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7" name="Straight Connector 406"/>
              <p:cNvCxnSpPr/>
              <p:nvPr/>
            </p:nvCxnSpPr>
            <p:spPr>
              <a:xfrm>
                <a:off x="51518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8" name="Straight Connector 407"/>
              <p:cNvCxnSpPr/>
              <p:nvPr/>
            </p:nvCxnSpPr>
            <p:spPr>
              <a:xfrm>
                <a:off x="57697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9" name="Straight Connector 408"/>
              <p:cNvCxnSpPr/>
              <p:nvPr/>
            </p:nvCxnSpPr>
            <p:spPr>
              <a:xfrm>
                <a:off x="46639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0" name="Straight Connector 409"/>
              <p:cNvCxnSpPr/>
              <p:nvPr/>
            </p:nvCxnSpPr>
            <p:spPr>
              <a:xfrm>
                <a:off x="52819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1" name="Straight Connector 410"/>
              <p:cNvCxnSpPr/>
              <p:nvPr/>
            </p:nvCxnSpPr>
            <p:spPr>
              <a:xfrm>
                <a:off x="43062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2" name="Straight Connector 411"/>
              <p:cNvCxnSpPr/>
              <p:nvPr/>
            </p:nvCxnSpPr>
            <p:spPr>
              <a:xfrm>
                <a:off x="45664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3" name="Straight Connector 412"/>
              <p:cNvCxnSpPr/>
              <p:nvPr/>
            </p:nvCxnSpPr>
            <p:spPr>
              <a:xfrm>
                <a:off x="51843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4" name="Straight Connector 413"/>
              <p:cNvCxnSpPr/>
              <p:nvPr/>
            </p:nvCxnSpPr>
            <p:spPr>
              <a:xfrm>
                <a:off x="58023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5" name="Straight Connector 414"/>
              <p:cNvCxnSpPr/>
              <p:nvPr/>
            </p:nvCxnSpPr>
            <p:spPr>
              <a:xfrm>
                <a:off x="46965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6" name="Straight Connector 415"/>
              <p:cNvCxnSpPr/>
              <p:nvPr/>
            </p:nvCxnSpPr>
            <p:spPr>
              <a:xfrm>
                <a:off x="53144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7" name="Straight Connector 416"/>
              <p:cNvCxnSpPr/>
              <p:nvPr/>
            </p:nvCxnSpPr>
            <p:spPr>
              <a:xfrm>
                <a:off x="45989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8" name="Straight Connector 417"/>
              <p:cNvCxnSpPr/>
              <p:nvPr/>
            </p:nvCxnSpPr>
            <p:spPr>
              <a:xfrm>
                <a:off x="52168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58348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0" name="Straight Connector 419"/>
              <p:cNvCxnSpPr/>
              <p:nvPr/>
            </p:nvCxnSpPr>
            <p:spPr>
              <a:xfrm>
                <a:off x="47290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1" name="Straight Connector 420"/>
              <p:cNvCxnSpPr/>
              <p:nvPr/>
            </p:nvCxnSpPr>
            <p:spPr>
              <a:xfrm>
                <a:off x="53469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2" name="Straight Connector 421"/>
              <p:cNvCxnSpPr/>
              <p:nvPr/>
            </p:nvCxnSpPr>
            <p:spPr>
              <a:xfrm>
                <a:off x="52494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3" name="Straight Connector 422"/>
              <p:cNvCxnSpPr/>
              <p:nvPr/>
            </p:nvCxnSpPr>
            <p:spPr>
              <a:xfrm>
                <a:off x="5867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4" name="Straight Connector 423"/>
              <p:cNvCxnSpPr/>
              <p:nvPr/>
            </p:nvCxnSpPr>
            <p:spPr>
              <a:xfrm>
                <a:off x="47615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5" name="Straight Connector 424"/>
              <p:cNvCxnSpPr/>
              <p:nvPr/>
            </p:nvCxnSpPr>
            <p:spPr>
              <a:xfrm>
                <a:off x="53795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6" name="Straight Connector 425"/>
              <p:cNvCxnSpPr/>
              <p:nvPr/>
            </p:nvCxnSpPr>
            <p:spPr>
              <a:xfrm>
                <a:off x="47940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54120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8" name="Straight Connector 427"/>
              <p:cNvCxnSpPr/>
              <p:nvPr/>
            </p:nvCxnSpPr>
            <p:spPr>
              <a:xfrm>
                <a:off x="48266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9" name="Straight Connector 428"/>
              <p:cNvCxnSpPr/>
              <p:nvPr/>
            </p:nvCxnSpPr>
            <p:spPr>
              <a:xfrm>
                <a:off x="54445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48591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1" name="Straight Connector 430"/>
              <p:cNvCxnSpPr/>
              <p:nvPr/>
            </p:nvCxnSpPr>
            <p:spPr>
              <a:xfrm>
                <a:off x="54770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2" name="Straight Connector 431"/>
              <p:cNvCxnSpPr/>
              <p:nvPr/>
            </p:nvCxnSpPr>
            <p:spPr>
              <a:xfrm>
                <a:off x="48916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3" name="Straight Connector 432"/>
              <p:cNvCxnSpPr/>
              <p:nvPr/>
            </p:nvCxnSpPr>
            <p:spPr>
              <a:xfrm>
                <a:off x="55096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4" name="Straight Connector 433"/>
              <p:cNvCxnSpPr/>
              <p:nvPr/>
            </p:nvCxnSpPr>
            <p:spPr>
              <a:xfrm>
                <a:off x="49241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5" name="Straight Connector 434"/>
              <p:cNvCxnSpPr/>
              <p:nvPr/>
            </p:nvCxnSpPr>
            <p:spPr>
              <a:xfrm>
                <a:off x="55421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grpSp>
      </p:grpSp>
      <p:grpSp>
        <p:nvGrpSpPr>
          <p:cNvPr id="523" name="Group 522"/>
          <p:cNvGrpSpPr/>
          <p:nvPr/>
        </p:nvGrpSpPr>
        <p:grpSpPr>
          <a:xfrm>
            <a:off x="762000" y="2343150"/>
            <a:ext cx="3810000" cy="762000"/>
            <a:chOff x="4572000" y="1352550"/>
            <a:chExt cx="3810000" cy="838200"/>
          </a:xfrm>
        </p:grpSpPr>
        <p:cxnSp>
          <p:nvCxnSpPr>
            <p:cNvPr id="524" name="Straight Connector 523"/>
            <p:cNvCxnSpPr/>
            <p:nvPr/>
          </p:nvCxnSpPr>
          <p:spPr>
            <a:xfrm>
              <a:off x="457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5" name="Straight Connector 524"/>
            <p:cNvCxnSpPr/>
            <p:nvPr/>
          </p:nvCxnSpPr>
          <p:spPr>
            <a:xfrm>
              <a:off x="46649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6" name="Straight Connector 525"/>
            <p:cNvCxnSpPr/>
            <p:nvPr/>
          </p:nvCxnSpPr>
          <p:spPr>
            <a:xfrm>
              <a:off x="48043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7" name="Straight Connector 526"/>
            <p:cNvCxnSpPr/>
            <p:nvPr/>
          </p:nvCxnSpPr>
          <p:spPr>
            <a:xfrm>
              <a:off x="49901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8" name="Straight Connector 527"/>
            <p:cNvCxnSpPr/>
            <p:nvPr/>
          </p:nvCxnSpPr>
          <p:spPr>
            <a:xfrm>
              <a:off x="52224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9" name="Straight Connector 528"/>
            <p:cNvCxnSpPr/>
            <p:nvPr/>
          </p:nvCxnSpPr>
          <p:spPr>
            <a:xfrm>
              <a:off x="55012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0" name="Straight Connector 529"/>
            <p:cNvCxnSpPr/>
            <p:nvPr/>
          </p:nvCxnSpPr>
          <p:spPr>
            <a:xfrm>
              <a:off x="58264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1" name="Straight Connector 530"/>
            <p:cNvCxnSpPr/>
            <p:nvPr/>
          </p:nvCxnSpPr>
          <p:spPr>
            <a:xfrm>
              <a:off x="61982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2" name="Straight Connector 531"/>
            <p:cNvCxnSpPr/>
            <p:nvPr/>
          </p:nvCxnSpPr>
          <p:spPr>
            <a:xfrm>
              <a:off x="70809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3" name="Straight Connector 532"/>
            <p:cNvCxnSpPr/>
            <p:nvPr/>
          </p:nvCxnSpPr>
          <p:spPr>
            <a:xfrm>
              <a:off x="79637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4" name="Straight Connector 533"/>
            <p:cNvCxnSpPr/>
            <p:nvPr/>
          </p:nvCxnSpPr>
          <p:spPr>
            <a:xfrm>
              <a:off x="46184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5" name="Straight Connector 534"/>
            <p:cNvCxnSpPr/>
            <p:nvPr/>
          </p:nvCxnSpPr>
          <p:spPr>
            <a:xfrm>
              <a:off x="47113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6" name="Straight Connector 535"/>
            <p:cNvCxnSpPr/>
            <p:nvPr/>
          </p:nvCxnSpPr>
          <p:spPr>
            <a:xfrm>
              <a:off x="48507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7" name="Straight Connector 536"/>
            <p:cNvCxnSpPr/>
            <p:nvPr/>
          </p:nvCxnSpPr>
          <p:spPr>
            <a:xfrm>
              <a:off x="50366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8" name="Straight Connector 537"/>
            <p:cNvCxnSpPr/>
            <p:nvPr/>
          </p:nvCxnSpPr>
          <p:spPr>
            <a:xfrm>
              <a:off x="52689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9" name="Straight Connector 538"/>
            <p:cNvCxnSpPr/>
            <p:nvPr/>
          </p:nvCxnSpPr>
          <p:spPr>
            <a:xfrm>
              <a:off x="55477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0" name="Straight Connector 539"/>
            <p:cNvCxnSpPr/>
            <p:nvPr/>
          </p:nvCxnSpPr>
          <p:spPr>
            <a:xfrm>
              <a:off x="58729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1" name="Straight Connector 540"/>
            <p:cNvCxnSpPr/>
            <p:nvPr/>
          </p:nvCxnSpPr>
          <p:spPr>
            <a:xfrm>
              <a:off x="62446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2" name="Straight Connector 541"/>
            <p:cNvCxnSpPr/>
            <p:nvPr/>
          </p:nvCxnSpPr>
          <p:spPr>
            <a:xfrm>
              <a:off x="71274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3" name="Straight Connector 542"/>
            <p:cNvCxnSpPr/>
            <p:nvPr/>
          </p:nvCxnSpPr>
          <p:spPr>
            <a:xfrm>
              <a:off x="80102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4" name="Straight Connector 543"/>
            <p:cNvCxnSpPr/>
            <p:nvPr/>
          </p:nvCxnSpPr>
          <p:spPr>
            <a:xfrm>
              <a:off x="47578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5" name="Straight Connector 544"/>
            <p:cNvCxnSpPr/>
            <p:nvPr/>
          </p:nvCxnSpPr>
          <p:spPr>
            <a:xfrm>
              <a:off x="48972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6" name="Straight Connector 545"/>
            <p:cNvCxnSpPr/>
            <p:nvPr/>
          </p:nvCxnSpPr>
          <p:spPr>
            <a:xfrm>
              <a:off x="50830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7" name="Straight Connector 546"/>
            <p:cNvCxnSpPr/>
            <p:nvPr/>
          </p:nvCxnSpPr>
          <p:spPr>
            <a:xfrm>
              <a:off x="53154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8" name="Straight Connector 547"/>
            <p:cNvCxnSpPr/>
            <p:nvPr/>
          </p:nvCxnSpPr>
          <p:spPr>
            <a:xfrm>
              <a:off x="55941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9" name="Straight Connector 548"/>
            <p:cNvCxnSpPr/>
            <p:nvPr/>
          </p:nvCxnSpPr>
          <p:spPr>
            <a:xfrm>
              <a:off x="59194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0" name="Straight Connector 549"/>
            <p:cNvCxnSpPr/>
            <p:nvPr/>
          </p:nvCxnSpPr>
          <p:spPr>
            <a:xfrm>
              <a:off x="6291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1" name="Straight Connector 550"/>
            <p:cNvCxnSpPr/>
            <p:nvPr/>
          </p:nvCxnSpPr>
          <p:spPr>
            <a:xfrm>
              <a:off x="71739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2" name="Straight Connector 551"/>
            <p:cNvCxnSpPr/>
            <p:nvPr/>
          </p:nvCxnSpPr>
          <p:spPr>
            <a:xfrm>
              <a:off x="80567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3" name="Straight Connector 552"/>
            <p:cNvCxnSpPr/>
            <p:nvPr/>
          </p:nvCxnSpPr>
          <p:spPr>
            <a:xfrm>
              <a:off x="49437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4" name="Straight Connector 553"/>
            <p:cNvCxnSpPr/>
            <p:nvPr/>
          </p:nvCxnSpPr>
          <p:spPr>
            <a:xfrm>
              <a:off x="51295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5" name="Straight Connector 554"/>
            <p:cNvCxnSpPr/>
            <p:nvPr/>
          </p:nvCxnSpPr>
          <p:spPr>
            <a:xfrm>
              <a:off x="53618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6" name="Straight Connector 555"/>
            <p:cNvCxnSpPr/>
            <p:nvPr/>
          </p:nvCxnSpPr>
          <p:spPr>
            <a:xfrm>
              <a:off x="56406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7" name="Straight Connector 556"/>
            <p:cNvCxnSpPr/>
            <p:nvPr/>
          </p:nvCxnSpPr>
          <p:spPr>
            <a:xfrm>
              <a:off x="59658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8" name="Straight Connector 557"/>
            <p:cNvCxnSpPr/>
            <p:nvPr/>
          </p:nvCxnSpPr>
          <p:spPr>
            <a:xfrm>
              <a:off x="63375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9" name="Straight Connector 558"/>
            <p:cNvCxnSpPr/>
            <p:nvPr/>
          </p:nvCxnSpPr>
          <p:spPr>
            <a:xfrm>
              <a:off x="72203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0" name="Straight Connector 559"/>
            <p:cNvCxnSpPr/>
            <p:nvPr/>
          </p:nvCxnSpPr>
          <p:spPr>
            <a:xfrm>
              <a:off x="81031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1" name="Straight Connector 560"/>
            <p:cNvCxnSpPr/>
            <p:nvPr/>
          </p:nvCxnSpPr>
          <p:spPr>
            <a:xfrm>
              <a:off x="51760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2" name="Straight Connector 561"/>
            <p:cNvCxnSpPr/>
            <p:nvPr/>
          </p:nvCxnSpPr>
          <p:spPr>
            <a:xfrm>
              <a:off x="54083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3" name="Straight Connector 562"/>
            <p:cNvCxnSpPr/>
            <p:nvPr/>
          </p:nvCxnSpPr>
          <p:spPr>
            <a:xfrm>
              <a:off x="56871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4" name="Straight Connector 563"/>
            <p:cNvCxnSpPr/>
            <p:nvPr/>
          </p:nvCxnSpPr>
          <p:spPr>
            <a:xfrm>
              <a:off x="60123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5" name="Straight Connector 564"/>
            <p:cNvCxnSpPr/>
            <p:nvPr/>
          </p:nvCxnSpPr>
          <p:spPr>
            <a:xfrm>
              <a:off x="63840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6" name="Straight Connector 565"/>
            <p:cNvCxnSpPr/>
            <p:nvPr/>
          </p:nvCxnSpPr>
          <p:spPr>
            <a:xfrm>
              <a:off x="72668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7" name="Straight Connector 566"/>
            <p:cNvCxnSpPr/>
            <p:nvPr/>
          </p:nvCxnSpPr>
          <p:spPr>
            <a:xfrm>
              <a:off x="81496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8" name="Straight Connector 567"/>
            <p:cNvCxnSpPr/>
            <p:nvPr/>
          </p:nvCxnSpPr>
          <p:spPr>
            <a:xfrm>
              <a:off x="54547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9" name="Straight Connector 568"/>
            <p:cNvCxnSpPr/>
            <p:nvPr/>
          </p:nvCxnSpPr>
          <p:spPr>
            <a:xfrm>
              <a:off x="57335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0" name="Straight Connector 569"/>
            <p:cNvCxnSpPr/>
            <p:nvPr/>
          </p:nvCxnSpPr>
          <p:spPr>
            <a:xfrm>
              <a:off x="60588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1" name="Straight Connector 570"/>
            <p:cNvCxnSpPr/>
            <p:nvPr/>
          </p:nvCxnSpPr>
          <p:spPr>
            <a:xfrm>
              <a:off x="64305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2" name="Straight Connector 571"/>
            <p:cNvCxnSpPr/>
            <p:nvPr/>
          </p:nvCxnSpPr>
          <p:spPr>
            <a:xfrm>
              <a:off x="73133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3" name="Straight Connector 572"/>
            <p:cNvCxnSpPr/>
            <p:nvPr/>
          </p:nvCxnSpPr>
          <p:spPr>
            <a:xfrm>
              <a:off x="81961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4" name="Straight Connector 573"/>
            <p:cNvCxnSpPr/>
            <p:nvPr/>
          </p:nvCxnSpPr>
          <p:spPr>
            <a:xfrm>
              <a:off x="66163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5" name="Straight Connector 574"/>
            <p:cNvCxnSpPr/>
            <p:nvPr/>
          </p:nvCxnSpPr>
          <p:spPr>
            <a:xfrm>
              <a:off x="57800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6" name="Straight Connector 575"/>
            <p:cNvCxnSpPr/>
            <p:nvPr/>
          </p:nvCxnSpPr>
          <p:spPr>
            <a:xfrm>
              <a:off x="61052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7" name="Straight Connector 576"/>
            <p:cNvCxnSpPr/>
            <p:nvPr/>
          </p:nvCxnSpPr>
          <p:spPr>
            <a:xfrm>
              <a:off x="64769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8" name="Straight Connector 577"/>
            <p:cNvCxnSpPr/>
            <p:nvPr/>
          </p:nvCxnSpPr>
          <p:spPr>
            <a:xfrm>
              <a:off x="73597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9" name="Straight Connector 578"/>
            <p:cNvCxnSpPr/>
            <p:nvPr/>
          </p:nvCxnSpPr>
          <p:spPr>
            <a:xfrm>
              <a:off x="82425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0" name="Straight Connector 579"/>
            <p:cNvCxnSpPr/>
            <p:nvPr/>
          </p:nvCxnSpPr>
          <p:spPr>
            <a:xfrm>
              <a:off x="66628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1" name="Straight Connector 580"/>
            <p:cNvCxnSpPr/>
            <p:nvPr/>
          </p:nvCxnSpPr>
          <p:spPr>
            <a:xfrm>
              <a:off x="75456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2" name="Straight Connector 581"/>
            <p:cNvCxnSpPr/>
            <p:nvPr/>
          </p:nvCxnSpPr>
          <p:spPr>
            <a:xfrm>
              <a:off x="61517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3" name="Straight Connector 582"/>
            <p:cNvCxnSpPr/>
            <p:nvPr/>
          </p:nvCxnSpPr>
          <p:spPr>
            <a:xfrm>
              <a:off x="65234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4" name="Straight Connector 583"/>
            <p:cNvCxnSpPr/>
            <p:nvPr/>
          </p:nvCxnSpPr>
          <p:spPr>
            <a:xfrm>
              <a:off x="74062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5" name="Straight Connector 584"/>
            <p:cNvCxnSpPr/>
            <p:nvPr/>
          </p:nvCxnSpPr>
          <p:spPr>
            <a:xfrm>
              <a:off x="82890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6" name="Straight Connector 585"/>
            <p:cNvCxnSpPr/>
            <p:nvPr/>
          </p:nvCxnSpPr>
          <p:spPr>
            <a:xfrm>
              <a:off x="67092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7" name="Straight Connector 586"/>
            <p:cNvCxnSpPr/>
            <p:nvPr/>
          </p:nvCxnSpPr>
          <p:spPr>
            <a:xfrm>
              <a:off x="75920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8" name="Straight Connector 587"/>
            <p:cNvCxnSpPr/>
            <p:nvPr/>
          </p:nvCxnSpPr>
          <p:spPr>
            <a:xfrm>
              <a:off x="65699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9" name="Straight Connector 588"/>
            <p:cNvCxnSpPr/>
            <p:nvPr/>
          </p:nvCxnSpPr>
          <p:spPr>
            <a:xfrm>
              <a:off x="74526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0" name="Straight Connector 589"/>
            <p:cNvCxnSpPr/>
            <p:nvPr/>
          </p:nvCxnSpPr>
          <p:spPr>
            <a:xfrm>
              <a:off x="83354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1" name="Straight Connector 590"/>
            <p:cNvCxnSpPr/>
            <p:nvPr/>
          </p:nvCxnSpPr>
          <p:spPr>
            <a:xfrm>
              <a:off x="67557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2" name="Straight Connector 591"/>
            <p:cNvCxnSpPr/>
            <p:nvPr/>
          </p:nvCxnSpPr>
          <p:spPr>
            <a:xfrm>
              <a:off x="76385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3" name="Straight Connector 592"/>
            <p:cNvCxnSpPr/>
            <p:nvPr/>
          </p:nvCxnSpPr>
          <p:spPr>
            <a:xfrm>
              <a:off x="74991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4" name="Straight Connector 593"/>
            <p:cNvCxnSpPr/>
            <p:nvPr/>
          </p:nvCxnSpPr>
          <p:spPr>
            <a:xfrm>
              <a:off x="838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5" name="Straight Connector 594"/>
            <p:cNvCxnSpPr/>
            <p:nvPr/>
          </p:nvCxnSpPr>
          <p:spPr>
            <a:xfrm>
              <a:off x="68022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6" name="Straight Connector 595"/>
            <p:cNvCxnSpPr/>
            <p:nvPr/>
          </p:nvCxnSpPr>
          <p:spPr>
            <a:xfrm>
              <a:off x="76850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7" name="Straight Connector 596"/>
            <p:cNvCxnSpPr/>
            <p:nvPr/>
          </p:nvCxnSpPr>
          <p:spPr>
            <a:xfrm>
              <a:off x="68486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8" name="Straight Connector 597"/>
            <p:cNvCxnSpPr/>
            <p:nvPr/>
          </p:nvCxnSpPr>
          <p:spPr>
            <a:xfrm>
              <a:off x="77314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9" name="Straight Connector 598"/>
            <p:cNvCxnSpPr/>
            <p:nvPr/>
          </p:nvCxnSpPr>
          <p:spPr>
            <a:xfrm>
              <a:off x="68951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0" name="Straight Connector 599"/>
            <p:cNvCxnSpPr/>
            <p:nvPr/>
          </p:nvCxnSpPr>
          <p:spPr>
            <a:xfrm>
              <a:off x="77779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1" name="Straight Connector 600"/>
            <p:cNvCxnSpPr/>
            <p:nvPr/>
          </p:nvCxnSpPr>
          <p:spPr>
            <a:xfrm>
              <a:off x="69416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2" name="Straight Connector 601"/>
            <p:cNvCxnSpPr/>
            <p:nvPr/>
          </p:nvCxnSpPr>
          <p:spPr>
            <a:xfrm>
              <a:off x="78244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3" name="Straight Connector 602"/>
            <p:cNvCxnSpPr/>
            <p:nvPr/>
          </p:nvCxnSpPr>
          <p:spPr>
            <a:xfrm>
              <a:off x="69880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4" name="Straight Connector 603"/>
            <p:cNvCxnSpPr/>
            <p:nvPr/>
          </p:nvCxnSpPr>
          <p:spPr>
            <a:xfrm>
              <a:off x="78708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5" name="Straight Connector 604"/>
            <p:cNvCxnSpPr/>
            <p:nvPr/>
          </p:nvCxnSpPr>
          <p:spPr>
            <a:xfrm>
              <a:off x="70345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6" name="Straight Connector 605"/>
            <p:cNvCxnSpPr/>
            <p:nvPr/>
          </p:nvCxnSpPr>
          <p:spPr>
            <a:xfrm>
              <a:off x="7917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grpSp>
      <p:sp>
        <p:nvSpPr>
          <p:cNvPr id="607" name="Title 3"/>
          <p:cNvSpPr txBox="1">
            <a:spLocks/>
          </p:cNvSpPr>
          <p:nvPr/>
        </p:nvSpPr>
        <p:spPr>
          <a:xfrm>
            <a:off x="7467600" y="13525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chemeClr val="bg1"/>
                </a:solidFill>
              </a:rPr>
              <a:t>$530k</a:t>
            </a:r>
          </a:p>
        </p:txBody>
      </p:sp>
      <p:sp>
        <p:nvSpPr>
          <p:cNvPr id="608" name="Title 3"/>
          <p:cNvSpPr txBox="1">
            <a:spLocks/>
          </p:cNvSpPr>
          <p:nvPr/>
        </p:nvSpPr>
        <p:spPr>
          <a:xfrm>
            <a:off x="7490558" y="23431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$53k</a:t>
            </a:r>
          </a:p>
        </p:txBody>
      </p:sp>
      <p:sp>
        <p:nvSpPr>
          <p:cNvPr id="43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17942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wipe(left)">
                                      <p:cBhvr>
                                        <p:cTn id="12" dur="5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 grpId="0"/>
      <p:bldP spid="60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6750"/>
            <a:ext cx="7772400" cy="1371600"/>
          </a:xfrm>
        </p:spPr>
        <p:txBody>
          <a:bodyPr>
            <a:noAutofit/>
          </a:bodyPr>
          <a:lstStyle/>
          <a:p>
            <a:r>
              <a:rPr lang="en-US" sz="1600" cap="none" dirty="0"/>
              <a:t>Unsurprisingly, the team did not achieve 10x productivity. In fact, we found our productivity to be almost the same as it was before…Your mileage may vary, but as far as we’re concerned it’s a resounding </a:t>
            </a:r>
            <a:r>
              <a:rPr lang="en-US" sz="2400" cap="none" dirty="0">
                <a:solidFill>
                  <a:schemeClr val="accent1"/>
                </a:solidFill>
              </a:rPr>
              <a:t>NO</a:t>
            </a:r>
            <a:r>
              <a:rPr lang="en-US" sz="1600" cap="none" dirty="0"/>
              <a:t>.</a:t>
            </a:r>
            <a:br>
              <a:rPr lang="en-US" sz="1600" cap="none" dirty="0"/>
            </a:br>
            <a:br>
              <a:rPr lang="en-US" sz="1600" cap="none" dirty="0"/>
            </a:br>
            <a:endParaRPr lang="en-US" sz="1600" cap="none" dirty="0"/>
          </a:p>
        </p:txBody>
      </p:sp>
      <p:sp>
        <p:nvSpPr>
          <p:cNvPr id="3" name="Rectangle 2"/>
          <p:cNvSpPr/>
          <p:nvPr/>
        </p:nvSpPr>
        <p:spPr>
          <a:xfrm>
            <a:off x="0" y="4781550"/>
            <a:ext cx="8683771" cy="307777"/>
          </a:xfrm>
          <a:prstGeom prst="rect">
            <a:avLst/>
          </a:prstGeom>
        </p:spPr>
        <p:txBody>
          <a:bodyPr wrap="square">
            <a:spAutoFit/>
          </a:bodyPr>
          <a:lstStyle/>
          <a:p>
            <a:r>
              <a:rPr lang="en-US" sz="1400" dirty="0"/>
              <a:t>http://</a:t>
            </a:r>
            <a:r>
              <a:rPr lang="en-US" sz="1400" dirty="0" err="1"/>
              <a:t>engineering.appfolio.com</a:t>
            </a:r>
            <a:r>
              <a:rPr lang="en-US" sz="1400" dirty="0"/>
              <a:t>/</a:t>
            </a:r>
            <a:r>
              <a:rPr lang="en-US" sz="1400" dirty="0" err="1"/>
              <a:t>appfolio</a:t>
            </a:r>
            <a:r>
              <a:rPr lang="en-US" sz="1400" dirty="0"/>
              <a:t>-engineering/2014/03/17/my-experience-with-mob-programming</a:t>
            </a:r>
          </a:p>
        </p:txBody>
      </p:sp>
      <p:sp>
        <p:nvSpPr>
          <p:cNvPr id="4" name="Rectangle 3"/>
          <p:cNvSpPr/>
          <p:nvPr/>
        </p:nvSpPr>
        <p:spPr>
          <a:xfrm>
            <a:off x="685800" y="133350"/>
            <a:ext cx="7543800" cy="461665"/>
          </a:xfrm>
          <a:prstGeom prst="rect">
            <a:avLst/>
          </a:prstGeom>
        </p:spPr>
        <p:txBody>
          <a:bodyPr wrap="square">
            <a:spAutoFit/>
          </a:bodyPr>
          <a:lstStyle/>
          <a:p>
            <a:pPr algn="ctr"/>
            <a:r>
              <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rPr>
              <a:t>My Experience With </a:t>
            </a:r>
            <a:r>
              <a:rPr lang="en-US" sz="2400" b="1" dirty="0" err="1">
                <a:solidFill>
                  <a:schemeClr val="tx1">
                    <a:lumMod val="60000"/>
                    <a:lumOff val="40000"/>
                  </a:schemeClr>
                </a:solidFill>
                <a:effectLst>
                  <a:outerShdw blurRad="38100" dist="38100" dir="2700000" algn="tl">
                    <a:srgbClr val="000000">
                      <a:alpha val="43137"/>
                    </a:srgbClr>
                  </a:outerShdw>
                </a:effectLst>
                <a:latin typeface="+mj-lt"/>
                <a:ea typeface="+mj-ea"/>
                <a:cs typeface="+mj-cs"/>
              </a:rPr>
              <a:t>MobProgramming</a:t>
            </a:r>
            <a:endPar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endParaRPr>
          </a:p>
        </p:txBody>
      </p:sp>
      <p:sp>
        <p:nvSpPr>
          <p:cNvPr id="6" name="Title 1"/>
          <p:cNvSpPr txBox="1">
            <a:spLocks/>
          </p:cNvSpPr>
          <p:nvPr/>
        </p:nvSpPr>
        <p:spPr>
          <a:xfrm>
            <a:off x="609600" y="2038350"/>
            <a:ext cx="7772400" cy="2057400"/>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r>
              <a:rPr lang="en-US" sz="1600" cap="none" dirty="0"/>
              <a:t>Is the product higher quality? Is there better test coverage? Is the code idiomatic and does it follow best practices? Are the chances of a bug crawling into the product minimized? From our experience this is the most emphatic </a:t>
            </a:r>
            <a:r>
              <a:rPr lang="en-US" sz="2400" cap="none" dirty="0">
                <a:solidFill>
                  <a:srgbClr val="2E8068"/>
                </a:solidFill>
              </a:rPr>
              <a:t>YES</a:t>
            </a:r>
            <a:r>
              <a:rPr lang="en-US" sz="1600" cap="none" dirty="0"/>
              <a:t> of all the concerns listed above. Not only does having everyone together increase accountability and awareness, but mistakes that may be made by more junior developers are more likely to be caught. Furthermore, when our QA engineer was in the mob, he gained a much better sense of how to go about testing the feature as thoroughly as possible.</a:t>
            </a:r>
          </a:p>
        </p:txBody>
      </p:sp>
    </p:spTree>
    <p:extLst>
      <p:ext uri="{BB962C8B-B14F-4D97-AF65-F5344CB8AC3E}">
        <p14:creationId xmlns:p14="http://schemas.microsoft.com/office/powerpoint/2010/main" val="38260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ZArNy.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
            <a:ext cx="3886200" cy="5152813"/>
          </a:xfrm>
          <a:prstGeom prst="rect">
            <a:avLst/>
          </a:prstGeom>
        </p:spPr>
      </p:pic>
    </p:spTree>
    <p:extLst>
      <p:ext uri="{BB962C8B-B14F-4D97-AF65-F5344CB8AC3E}">
        <p14:creationId xmlns:p14="http://schemas.microsoft.com/office/powerpoint/2010/main" val="2308456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297539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ECA03DE-F957-4544-B4C8-570AC3505EAE}"/>
              </a:ext>
            </a:extLst>
          </p:cNvPr>
          <p:cNvSpPr txBox="1">
            <a:spLocks/>
          </p:cNvSpPr>
          <p:nvPr/>
        </p:nvSpPr>
        <p:spPr>
          <a:xfrm>
            <a:off x="228600" y="0"/>
            <a:ext cx="8915400" cy="5143500"/>
          </a:xfrm>
          <a:prstGeom prst="rect">
            <a:avLst/>
          </a:prstGeom>
          <a:ln>
            <a:noFill/>
          </a:ln>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r>
              <a:rPr lang="en-US" sz="8000" dirty="0"/>
              <a:t>1.00 ^ 365 = 1</a:t>
            </a:r>
          </a:p>
          <a:p>
            <a:r>
              <a:rPr lang="en-US" sz="8000" dirty="0"/>
              <a:t>1.01 ^ 365 = 37.78</a:t>
            </a:r>
          </a:p>
        </p:txBody>
      </p:sp>
    </p:spTree>
    <p:extLst>
      <p:ext uri="{BB962C8B-B14F-4D97-AF65-F5344CB8AC3E}">
        <p14:creationId xmlns:p14="http://schemas.microsoft.com/office/powerpoint/2010/main" val="3695299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How </a:t>
            </a:r>
            <a:r>
              <a:rPr lang="en-US" sz="8000" dirty="0"/>
              <a:t>Much </a:t>
            </a:r>
            <a:r>
              <a:rPr lang="en-US" dirty="0"/>
              <a:t>TIME</a:t>
            </a:r>
            <a:br>
              <a:rPr lang="en-US" dirty="0"/>
            </a:br>
            <a:r>
              <a:rPr lang="en-US" dirty="0"/>
              <a:t> can you spend LEARNING AT WORK?</a:t>
            </a:r>
          </a:p>
        </p:txBody>
      </p:sp>
    </p:spTree>
    <p:extLst>
      <p:ext uri="{BB962C8B-B14F-4D97-AF65-F5344CB8AC3E}">
        <p14:creationId xmlns:p14="http://schemas.microsoft.com/office/powerpoint/2010/main" val="3692899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1504950"/>
            <a:ext cx="1828800" cy="32004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7 hour</a:t>
            </a:r>
          </a:p>
        </p:txBody>
      </p:sp>
    </p:spTree>
    <p:extLst>
      <p:ext uri="{BB962C8B-B14F-4D97-AF65-F5344CB8AC3E}">
        <p14:creationId xmlns:p14="http://schemas.microsoft.com/office/powerpoint/2010/main" val="3052491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2571750"/>
            <a:ext cx="1828800" cy="21336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Tree>
    <p:extLst>
      <p:ext uri="{BB962C8B-B14F-4D97-AF65-F5344CB8AC3E}">
        <p14:creationId xmlns:p14="http://schemas.microsoft.com/office/powerpoint/2010/main" val="2715223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3867150"/>
            <a:ext cx="1828800" cy="8382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12763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6:45</a:t>
            </a:r>
          </a:p>
        </p:txBody>
      </p:sp>
      <p:sp>
        <p:nvSpPr>
          <p:cNvPr id="6" name="Title 3"/>
          <p:cNvSpPr txBox="1">
            <a:spLocks/>
          </p:cNvSpPr>
          <p:nvPr/>
        </p:nvSpPr>
        <p:spPr>
          <a:xfrm>
            <a:off x="3352800" y="36385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1:15</a:t>
            </a:r>
          </a:p>
        </p:txBody>
      </p:sp>
    </p:spTree>
    <p:extLst>
      <p:ext uri="{BB962C8B-B14F-4D97-AF65-F5344CB8AC3E}">
        <p14:creationId xmlns:p14="http://schemas.microsoft.com/office/powerpoint/2010/main" val="14246333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143000" y="15049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143000" y="27241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43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808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1</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8356" y="2378786"/>
            <a:ext cx="1312288" cy="84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2</a:t>
            </a:r>
          </a:p>
        </p:txBody>
      </p:sp>
      <p:sp>
        <p:nvSpPr>
          <p:cNvPr id="24" name="Rectangle 23"/>
          <p:cNvSpPr/>
          <p:nvPr/>
        </p:nvSpPr>
        <p:spPr>
          <a:xfrm>
            <a:off x="2743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Team </a:t>
            </a:r>
          </a:p>
          <a:p>
            <a:pPr algn="ctr"/>
            <a:r>
              <a:rPr lang="en-US" dirty="0">
                <a:latin typeface="Abadi MT Condensed Extra Bold"/>
                <a:cs typeface="Abadi MT Condensed Extra Bold"/>
              </a:rPr>
              <a:t>Improvement</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4196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91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4008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hmNpML7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2724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vatar.jpg.320x320p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867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p:cNvSpPr/>
          <p:nvPr/>
        </p:nvSpPr>
        <p:spPr>
          <a:xfrm>
            <a:off x="7391400" y="3409950"/>
            <a:ext cx="1465866" cy="338554"/>
          </a:xfrm>
          <a:prstGeom prst="rect">
            <a:avLst/>
          </a:prstGeom>
        </p:spPr>
        <p:txBody>
          <a:bodyPr wrap="none">
            <a:spAutoFit/>
          </a:bodyPr>
          <a:lstStyle/>
          <a:p>
            <a:r>
              <a:rPr lang="en-US" sz="1600" dirty="0">
                <a:solidFill>
                  <a:schemeClr val="bg1"/>
                </a:solidFill>
                <a:latin typeface="Verdana"/>
                <a:cs typeface="Verdana"/>
              </a:rPr>
              <a:t>Arlo Belshee</a:t>
            </a:r>
          </a:p>
        </p:txBody>
      </p:sp>
      <p:sp>
        <p:nvSpPr>
          <p:cNvPr id="20" name="Rectangle 19"/>
          <p:cNvSpPr/>
          <p:nvPr/>
        </p:nvSpPr>
        <p:spPr>
          <a:xfrm>
            <a:off x="7391400" y="4552950"/>
            <a:ext cx="1752591" cy="369332"/>
          </a:xfrm>
          <a:prstGeom prst="rect">
            <a:avLst/>
          </a:prstGeom>
        </p:spPr>
        <p:txBody>
          <a:bodyPr wrap="none">
            <a:spAutoFit/>
          </a:bodyPr>
          <a:lstStyle/>
          <a:p>
            <a:r>
              <a:rPr lang="en-US" sz="1600" dirty="0">
                <a:solidFill>
                  <a:schemeClr val="bg1"/>
                </a:solidFill>
                <a:latin typeface="Verdana"/>
                <a:cs typeface="Verdana"/>
              </a:rPr>
              <a:t>Ashley</a:t>
            </a:r>
            <a:r>
              <a:rPr lang="en-US" dirty="0"/>
              <a:t> </a:t>
            </a:r>
            <a:r>
              <a:rPr lang="en-US" sz="1600" dirty="0">
                <a:solidFill>
                  <a:schemeClr val="bg1"/>
                </a:solidFill>
                <a:latin typeface="Verdana"/>
                <a:cs typeface="Verdana"/>
              </a:rPr>
              <a:t>Johnson</a:t>
            </a:r>
          </a:p>
        </p:txBody>
      </p:sp>
    </p:spTree>
    <p:extLst>
      <p:ext uri="{BB962C8B-B14F-4D97-AF65-F5344CB8AC3E}">
        <p14:creationId xmlns:p14="http://schemas.microsoft.com/office/powerpoint/2010/main" val="27958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dissolve">
                                      <p:cBhvr>
                                        <p:cTn id="20" dur="500"/>
                                        <p:tgtEl>
                                          <p:spTgt spid="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37" grpId="0" animBg="1"/>
      <p:bldP spid="39"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4B3E5C"/>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596B35"/>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5E3B1E"/>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100%</a:t>
            </a:r>
          </a:p>
          <a:p>
            <a:pPr algn="ctr"/>
            <a:r>
              <a:rPr lang="en-US" dirty="0">
                <a:latin typeface="Abadi MT Condensed Extra Bold"/>
                <a:cs typeface="Abadi MT Condensed Extra Bold"/>
              </a:rPr>
              <a:t>(Features)</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0%</a:t>
            </a:r>
          </a:p>
          <a:p>
            <a:pPr algn="ctr"/>
            <a:r>
              <a:rPr lang="en-US" sz="1700" dirty="0">
                <a:latin typeface="Abadi MT Condensed Extra Bold"/>
                <a:cs typeface="Abadi MT Condensed Extra Bold"/>
              </a:rPr>
              <a:t>(Improvements)</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743200" y="2343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276600" y="2114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048000" y="2495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769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57846" y="1570351"/>
            <a:ext cx="3228354" cy="2125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(Features)</a:t>
            </a:r>
          </a:p>
        </p:txBody>
      </p:sp>
      <p:sp>
        <p:nvSpPr>
          <p:cNvPr id="32" name="Rectangle 31"/>
          <p:cNvSpPr/>
          <p:nvPr/>
        </p:nvSpPr>
        <p:spPr>
          <a:xfrm>
            <a:off x="5181600" y="1581150"/>
            <a:ext cx="3322478"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(Improvements)</a:t>
            </a:r>
          </a:p>
        </p:txBody>
      </p:sp>
    </p:spTree>
    <p:extLst>
      <p:ext uri="{BB962C8B-B14F-4D97-AF65-F5344CB8AC3E}">
        <p14:creationId xmlns:p14="http://schemas.microsoft.com/office/powerpoint/2010/main" val="300098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0" y="1885950"/>
            <a:ext cx="1745152"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Habit</a:t>
            </a:r>
          </a:p>
        </p:txBody>
      </p:sp>
    </p:spTree>
    <p:extLst>
      <p:ext uri="{BB962C8B-B14F-4D97-AF65-F5344CB8AC3E}">
        <p14:creationId xmlns:p14="http://schemas.microsoft.com/office/powerpoint/2010/main" val="312704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ROI MODELS of </a:t>
            </a:r>
            <a:br>
              <a:rPr lang="en-US" sz="8000" dirty="0"/>
            </a:br>
            <a:r>
              <a:rPr lang="en-US" sz="9600" dirty="0"/>
              <a:t>Learning</a:t>
            </a:r>
            <a:br>
              <a:rPr lang="en-US" sz="9600" dirty="0"/>
            </a:br>
            <a:r>
              <a:rPr lang="en-US" sz="4400" cap="none" dirty="0"/>
              <a:t>http://</a:t>
            </a:r>
            <a:r>
              <a:rPr lang="en-US" sz="4400" cap="none" dirty="0" err="1"/>
              <a:t>lfal.co</a:t>
            </a:r>
            <a:r>
              <a:rPr lang="en-US" sz="4400" cap="none" dirty="0"/>
              <a:t>/</a:t>
            </a:r>
            <a:r>
              <a:rPr lang="en-US" sz="4400" cap="none" dirty="0" err="1"/>
              <a:t>LearningHour</a:t>
            </a:r>
            <a:endParaRPr lang="en-US" sz="4400" dirty="0"/>
          </a:p>
        </p:txBody>
      </p:sp>
    </p:spTree>
    <p:extLst>
      <p:ext uri="{BB962C8B-B14F-4D97-AF65-F5344CB8AC3E}">
        <p14:creationId xmlns:p14="http://schemas.microsoft.com/office/powerpoint/2010/main" val="1319835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Diminishing</a:t>
            </a:r>
            <a:br>
              <a:rPr lang="en-US" sz="9600" dirty="0"/>
            </a:br>
            <a:r>
              <a:rPr lang="en-US" sz="4800" dirty="0"/>
              <a:t>returns</a:t>
            </a:r>
          </a:p>
        </p:txBody>
      </p:sp>
    </p:spTree>
    <p:extLst>
      <p:ext uri="{BB962C8B-B14F-4D97-AF65-F5344CB8AC3E}">
        <p14:creationId xmlns:p14="http://schemas.microsoft.com/office/powerpoint/2010/main" val="172480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Diminishing Returns</a:t>
            </a:r>
            <a:endParaRPr lang="en-US" sz="2000" dirty="0"/>
          </a:p>
        </p:txBody>
      </p:sp>
      <p:cxnSp>
        <p:nvCxnSpPr>
          <p:cNvPr id="18" name="Straight Connector 17"/>
          <p:cNvCxnSpPr/>
          <p:nvPr/>
        </p:nvCxnSpPr>
        <p:spPr>
          <a:xfrm>
            <a:off x="1143000" y="2952750"/>
            <a:ext cx="59436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066800" y="4095750"/>
            <a:ext cx="5943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66800" y="895350"/>
            <a:ext cx="0" cy="3200400"/>
          </a:xfrm>
          <a:prstGeom prst="line">
            <a:avLst/>
          </a:prstGeom>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1227525" y="3007460"/>
            <a:ext cx="5797533" cy="1020198"/>
          </a:xfrm>
          <a:custGeom>
            <a:avLst/>
            <a:gdLst>
              <a:gd name="connsiteX0" fmla="*/ 0 w 5712509"/>
              <a:gd name="connsiteY0" fmla="*/ 998944 h 998944"/>
              <a:gd name="connsiteX1" fmla="*/ 5712509 w 5712509"/>
              <a:gd name="connsiteY1" fmla="*/ 0 h 998944"/>
              <a:gd name="connsiteX0" fmla="*/ 0 w 4474356"/>
              <a:gd name="connsiteY0" fmla="*/ 972376 h 972376"/>
              <a:gd name="connsiteX1" fmla="*/ 4474356 w 4474356"/>
              <a:gd name="connsiteY1" fmla="*/ 0 h 972376"/>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Lst>
            <a:ahLst/>
            <a:cxnLst>
              <a:cxn ang="0">
                <a:pos x="connsiteX0" y="connsiteY0"/>
              </a:cxn>
              <a:cxn ang="0">
                <a:pos x="connsiteX1" y="connsiteY1"/>
              </a:cxn>
            </a:cxnLst>
            <a:rect l="l" t="t" r="r" b="b"/>
            <a:pathLst>
              <a:path w="5797533" h="1020198">
                <a:moveTo>
                  <a:pt x="0" y="1020198"/>
                </a:moveTo>
                <a:cubicBezTo>
                  <a:pt x="1435212" y="185531"/>
                  <a:pt x="1823575" y="41623"/>
                  <a:pt x="579753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45764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ABSOLUTE</a:t>
            </a:r>
            <a:endParaRPr lang="en-US" sz="2000" dirty="0"/>
          </a:p>
        </p:txBody>
      </p:sp>
      <p:grpSp>
        <p:nvGrpSpPr>
          <p:cNvPr id="6" name="Group 5"/>
          <p:cNvGrpSpPr/>
          <p:nvPr/>
        </p:nvGrpSpPr>
        <p:grpSpPr>
          <a:xfrm>
            <a:off x="685800" y="1581150"/>
            <a:ext cx="1371600" cy="2438400"/>
            <a:chOff x="3124200" y="1276350"/>
            <a:chExt cx="1371600" cy="24384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1428750"/>
              <a:ext cx="381000"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1276350"/>
              <a:ext cx="381000" cy="1524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4214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RELATIVE</a:t>
            </a:r>
            <a:endParaRPr lang="en-US" sz="2000" dirty="0"/>
          </a:p>
        </p:txBody>
      </p:sp>
      <p:grpSp>
        <p:nvGrpSpPr>
          <p:cNvPr id="6" name="Group 5"/>
          <p:cNvGrpSpPr/>
          <p:nvPr/>
        </p:nvGrpSpPr>
        <p:grpSpPr>
          <a:xfrm>
            <a:off x="685800" y="1047750"/>
            <a:ext cx="1371600" cy="2971800"/>
            <a:chOff x="3124200" y="742950"/>
            <a:chExt cx="1371600" cy="29718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2266950"/>
              <a:ext cx="3810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742950"/>
              <a:ext cx="381000" cy="15240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5" name="Picture 4" descr="Screen Shot 2017-07-13 at 1.3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038350"/>
            <a:ext cx="5389685" cy="2057400"/>
          </a:xfrm>
          <a:prstGeom prst="rect">
            <a:avLst/>
          </a:prstGeom>
        </p:spPr>
      </p:pic>
      <p:sp>
        <p:nvSpPr>
          <p:cNvPr id="2" name="Rectangle 1">
            <a:extLst>
              <a:ext uri="{FF2B5EF4-FFF2-40B4-BE49-F238E27FC236}">
                <a16:creationId xmlns:a16="http://schemas.microsoft.com/office/drawing/2014/main" id="{E29B863B-5EF7-0E4B-B27C-8B9985AB8FEC}"/>
              </a:ext>
            </a:extLst>
          </p:cNvPr>
          <p:cNvSpPr/>
          <p:nvPr/>
        </p:nvSpPr>
        <p:spPr>
          <a:xfrm>
            <a:off x="7835704" y="209550"/>
            <a:ext cx="1002197" cy="369332"/>
          </a:xfrm>
          <a:prstGeom prst="rect">
            <a:avLst/>
          </a:prstGeom>
        </p:spPr>
        <p:txBody>
          <a:bodyPr wrap="none">
            <a:spAutoFit/>
          </a:bodyPr>
          <a:lstStyle/>
          <a:p>
            <a:r>
              <a:rPr lang="en-US" dirty="0">
                <a:solidFill>
                  <a:schemeClr val="bg1"/>
                </a:solidFill>
                <a:latin typeface="Google Sans"/>
              </a:rPr>
              <a:t>3,138.38</a:t>
            </a:r>
            <a:endParaRPr lang="en-US" dirty="0">
              <a:solidFill>
                <a:schemeClr val="bg1"/>
              </a:solidFill>
            </a:endParaRPr>
          </a:p>
        </p:txBody>
      </p:sp>
    </p:spTree>
    <p:extLst>
      <p:ext uri="{BB962C8B-B14F-4D97-AF65-F5344CB8AC3E}">
        <p14:creationId xmlns:p14="http://schemas.microsoft.com/office/powerpoint/2010/main" val="253224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5390178" y="1962150"/>
            <a:ext cx="2547204" cy="923330"/>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Benefits</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51498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8-09 at 9.10.02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0"/>
            <a:ext cx="2909594" cy="5143500"/>
          </a:xfrm>
          <a:prstGeom prst="rect">
            <a:avLst/>
          </a:prstGeom>
        </p:spPr>
      </p:pic>
      <p:pic>
        <p:nvPicPr>
          <p:cNvPr id="5" name="Picture 4" descr="Screen Shot 2017-08-09 at 9.10.4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0"/>
            <a:ext cx="3215329" cy="5143500"/>
          </a:xfrm>
          <a:prstGeom prst="rect">
            <a:avLst/>
          </a:prstGeom>
        </p:spPr>
      </p:pic>
    </p:spTree>
    <p:extLst>
      <p:ext uri="{BB962C8B-B14F-4D97-AF65-F5344CB8AC3E}">
        <p14:creationId xmlns:p14="http://schemas.microsoft.com/office/powerpoint/2010/main" val="686084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409950"/>
            <a:ext cx="9144000" cy="1733550"/>
          </a:xfrm>
        </p:spPr>
        <p:txBody>
          <a:bodyPr anchor="ctr">
            <a:noAutofit/>
          </a:bodyPr>
          <a:lstStyle/>
          <a:p>
            <a:pPr algn="ctr">
              <a:lnSpc>
                <a:spcPct val="80000"/>
              </a:lnSpc>
            </a:pPr>
            <a:r>
              <a:rPr lang="en-US" sz="9600" dirty="0"/>
              <a:t>COMBOs</a:t>
            </a:r>
            <a:br>
              <a:rPr lang="en-US" sz="9600" dirty="0"/>
            </a:br>
            <a:endParaRPr lang="en-US" sz="4800" dirty="0"/>
          </a:p>
        </p:txBody>
      </p:sp>
      <p:pic>
        <p:nvPicPr>
          <p:cNvPr id="3" name="Picture 2" descr="Image.jpg"/>
          <p:cNvPicPr>
            <a:picLocks noChangeAspect="1"/>
          </p:cNvPicPr>
          <p:nvPr/>
        </p:nvPicPr>
        <p:blipFill rotWithShape="1">
          <a:blip r:embed="rId2">
            <a:extLst>
              <a:ext uri="{28A0092B-C50C-407E-A947-70E740481C1C}">
                <a14:useLocalDpi xmlns:a14="http://schemas.microsoft.com/office/drawing/2010/main" val="0"/>
              </a:ext>
            </a:extLst>
          </a:blip>
          <a:srcRect l="1350" t="459" r="1268" b="1187"/>
          <a:stretch/>
        </p:blipFill>
        <p:spPr>
          <a:xfrm>
            <a:off x="3076784" y="223168"/>
            <a:ext cx="2077759" cy="2917130"/>
          </a:xfrm>
          <a:prstGeom prst="roundRect">
            <a:avLst>
              <a:gd name="adj" fmla="val 8594"/>
            </a:avLst>
          </a:prstGeom>
          <a:solidFill>
            <a:srgbClr val="FFFFFF">
              <a:shade val="85000"/>
            </a:srgbClr>
          </a:solidFill>
          <a:ln>
            <a:solidFill>
              <a:schemeClr val="tx1"/>
            </a:solidFill>
          </a:ln>
          <a:effectLst/>
        </p:spPr>
      </p:pic>
      <p:pic>
        <p:nvPicPr>
          <p:cNvPr id="5" name="Picture 4" descr="LiquimetalCoating.jpg"/>
          <p:cNvPicPr>
            <a:picLocks noChangeAspect="1"/>
          </p:cNvPicPr>
          <p:nvPr/>
        </p:nvPicPr>
        <p:blipFill rotWithShape="1">
          <a:blip r:embed="rId3">
            <a:extLst>
              <a:ext uri="{28A0092B-C50C-407E-A947-70E740481C1C}">
                <a14:useLocalDpi xmlns:a14="http://schemas.microsoft.com/office/drawing/2010/main" val="0"/>
              </a:ext>
            </a:extLst>
          </a:blip>
          <a:srcRect l="661" t="821" r="1520" b="565"/>
          <a:stretch/>
        </p:blipFill>
        <p:spPr>
          <a:xfrm>
            <a:off x="318838" y="233795"/>
            <a:ext cx="2077759" cy="2911818"/>
          </a:xfrm>
          <a:prstGeom prst="roundRect">
            <a:avLst>
              <a:gd name="adj" fmla="val 8594"/>
            </a:avLst>
          </a:prstGeom>
          <a:solidFill>
            <a:srgbClr val="FFFFFF">
              <a:shade val="85000"/>
            </a:srgbClr>
          </a:solidFill>
          <a:ln>
            <a:solidFill>
              <a:schemeClr val="tx1"/>
            </a:solidFill>
          </a:ln>
          <a:effectLst/>
        </p:spPr>
      </p:pic>
      <p:sp>
        <p:nvSpPr>
          <p:cNvPr id="6" name="Plus 5"/>
          <p:cNvSpPr/>
          <p:nvPr/>
        </p:nvSpPr>
        <p:spPr>
          <a:xfrm>
            <a:off x="2514600" y="1504950"/>
            <a:ext cx="457200" cy="457200"/>
          </a:xfrm>
          <a:prstGeom prst="mathPlus">
            <a:avLst/>
          </a:prstGeom>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1446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Passion</a:t>
            </a:r>
            <a:endParaRPr lang="en-US" sz="4800" dirty="0"/>
          </a:p>
        </p:txBody>
      </p:sp>
    </p:spTree>
    <p:extLst>
      <p:ext uri="{BB962C8B-B14F-4D97-AF65-F5344CB8AC3E}">
        <p14:creationId xmlns:p14="http://schemas.microsoft.com/office/powerpoint/2010/main" val="2118147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Passionate People             Learning</a:t>
            </a:r>
          </a:p>
        </p:txBody>
      </p:sp>
      <p:sp>
        <p:nvSpPr>
          <p:cNvPr id="3" name="Right Arrow 2"/>
          <p:cNvSpPr/>
          <p:nvPr/>
        </p:nvSpPr>
        <p:spPr>
          <a:xfrm>
            <a:off x="5410200" y="2343150"/>
            <a:ext cx="609600" cy="609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Right Arrow 3"/>
          <p:cNvSpPr/>
          <p:nvPr/>
        </p:nvSpPr>
        <p:spPr>
          <a:xfrm>
            <a:off x="5105400" y="2343150"/>
            <a:ext cx="914400" cy="6096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62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200150"/>
            <a:ext cx="2195207"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p:txBody>
      </p:sp>
      <p:sp>
        <p:nvSpPr>
          <p:cNvPr id="5" name="Rectangle 4"/>
          <p:cNvSpPr/>
          <p:nvPr/>
        </p:nvSpPr>
        <p:spPr>
          <a:xfrm>
            <a:off x="5410200" y="1581150"/>
            <a:ext cx="244407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p:txBody>
      </p:sp>
      <p:sp>
        <p:nvSpPr>
          <p:cNvPr id="6" name="Rectangle 5"/>
          <p:cNvSpPr/>
          <p:nvPr/>
        </p:nvSpPr>
        <p:spPr>
          <a:xfrm>
            <a:off x="3505200" y="3105150"/>
            <a:ext cx="239876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293153" y="2444169"/>
            <a:ext cx="1836163" cy="1692336"/>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Lst>
            <a:ahLst/>
            <a:cxnLst>
              <a:cxn ang="0">
                <a:pos x="connsiteX0" y="connsiteY0"/>
              </a:cxn>
              <a:cxn ang="0">
                <a:pos x="connsiteX1" y="connsiteY1"/>
              </a:cxn>
            </a:cxnLst>
            <a:rect l="l" t="t" r="r" b="b"/>
            <a:pathLst>
              <a:path w="1836163" h="1692336">
                <a:moveTo>
                  <a:pt x="0" y="477002"/>
                </a:moveTo>
                <a:cubicBezTo>
                  <a:pt x="1160161" y="-712908"/>
                  <a:pt x="1976929" y="562955"/>
                  <a:pt x="1815907" y="1692336"/>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8027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solidFill>
                  <a:schemeClr val="bg1"/>
                </a:solidFill>
              </a:rPr>
              <a:t>Thresholds</a:t>
            </a:r>
            <a:endParaRPr lang="en-US" sz="4800" dirty="0">
              <a:solidFill>
                <a:schemeClr val="bg1"/>
              </a:solidFill>
            </a:endParaRPr>
          </a:p>
        </p:txBody>
      </p:sp>
      <p:sp>
        <p:nvSpPr>
          <p:cNvPr id="3" name="Rectangle 2"/>
          <p:cNvSpPr/>
          <p:nvPr/>
        </p:nvSpPr>
        <p:spPr>
          <a:xfrm>
            <a:off x="76200" y="4717018"/>
            <a:ext cx="6858000" cy="369332"/>
          </a:xfrm>
          <a:prstGeom prst="rect">
            <a:avLst/>
          </a:prstGeom>
        </p:spPr>
        <p:txBody>
          <a:bodyPr wrap="square">
            <a:spAutoFit/>
          </a:bodyPr>
          <a:lstStyle/>
          <a:p>
            <a:r>
              <a:rPr lang="en-US" dirty="0">
                <a:solidFill>
                  <a:schemeClr val="bg1"/>
                </a:solidFill>
              </a:rPr>
              <a:t>* http://</a:t>
            </a:r>
            <a:r>
              <a:rPr lang="en-US" dirty="0" err="1">
                <a:solidFill>
                  <a:schemeClr val="bg1"/>
                </a:solidFill>
              </a:rPr>
              <a:t>revisionisthistory.com</a:t>
            </a:r>
            <a:r>
              <a:rPr lang="en-US" dirty="0">
                <a:solidFill>
                  <a:schemeClr val="bg1"/>
                </a:solidFill>
              </a:rPr>
              <a:t>/episodes/03-the-big-man-cant-shoot</a:t>
            </a:r>
          </a:p>
        </p:txBody>
      </p:sp>
    </p:spTree>
    <p:extLst>
      <p:ext uri="{BB962C8B-B14F-4D97-AF65-F5344CB8AC3E}">
        <p14:creationId xmlns:p14="http://schemas.microsoft.com/office/powerpoint/2010/main" val="33917051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Room Setup</a:t>
            </a:r>
            <a:endParaRPr lang="en-US" sz="4800" dirty="0"/>
          </a:p>
        </p:txBody>
      </p:sp>
    </p:spTree>
    <p:extLst>
      <p:ext uri="{BB962C8B-B14F-4D97-AF65-F5344CB8AC3E}">
        <p14:creationId xmlns:p14="http://schemas.microsoft.com/office/powerpoint/2010/main" val="4760291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523157" y="6391956"/>
            <a:ext cx="461100" cy="3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9pPr>
          </a:lstStyle>
          <a:p>
            <a:pPr algn="r"/>
            <a:fld id="{00000000-1234-1234-1234-123412341234}" type="slidenum">
              <a:rPr lang="en" smtClean="0"/>
              <a:pPr algn="r"/>
              <a:t>82</a:t>
            </a:fld>
            <a:endParaRPr lang="uk-UA"/>
          </a:p>
        </p:txBody>
      </p:sp>
      <p:sp>
        <p:nvSpPr>
          <p:cNvPr id="3" name="Google Shape;258;p27"/>
          <p:cNvSpPr txBox="1"/>
          <p:nvPr/>
        </p:nvSpPr>
        <p:spPr>
          <a:xfrm>
            <a:off x="1908289" y="765262"/>
            <a:ext cx="5318477" cy="3826313"/>
          </a:xfrm>
          <a:prstGeom prst="rect">
            <a:avLst/>
          </a:prstGeom>
          <a:noFill/>
          <a:ln w="19050" cap="rnd" cmpd="sng">
            <a:solidFill>
              <a:srgbClr val="FFFFFF"/>
            </a:solidFill>
            <a:prstDash val="lgDash"/>
            <a:round/>
            <a:headEnd type="none" w="sm" len="sm"/>
            <a:tailEnd type="none" w="sm" len="sm"/>
          </a:ln>
        </p:spPr>
        <p:txBody>
          <a:bodyPr spcFirstLastPara="1" wrap="square" lIns="68569" tIns="68569" rIns="68569" bIns="68569" anchor="ctr" anchorCtr="0">
            <a:noAutofit/>
          </a:bodyPr>
          <a:lstStyle/>
          <a:p>
            <a:pPr algn="ctr"/>
            <a:endParaRPr dirty="0">
              <a:solidFill>
                <a:srgbClr val="FFFFFF"/>
              </a:solidFill>
              <a:latin typeface="Cousine"/>
              <a:ea typeface="Cousine"/>
              <a:cs typeface="Cousine"/>
              <a:sym typeface="Cousine"/>
            </a:endParaRPr>
          </a:p>
        </p:txBody>
      </p:sp>
      <p:sp>
        <p:nvSpPr>
          <p:cNvPr id="4" name="Rectangle 3"/>
          <p:cNvSpPr/>
          <p:nvPr/>
        </p:nvSpPr>
        <p:spPr>
          <a:xfrm>
            <a:off x="2464773" y="3970653"/>
            <a:ext cx="4316929" cy="715581"/>
          </a:xfrm>
          <a:prstGeom prst="rect">
            <a:avLst/>
          </a:prstGeom>
        </p:spPr>
        <p:txBody>
          <a:bodyPr wrap="square">
            <a:spAutoFit/>
          </a:bodyPr>
          <a:lstStyle/>
          <a:p>
            <a:pPr algn="ctr"/>
            <a:r>
              <a:rPr lang="en" sz="4050" b="1" spc="450" dirty="0">
                <a:solidFill>
                  <a:srgbClr val="FFFFFF"/>
                </a:solidFill>
                <a:latin typeface="Cousine"/>
                <a:ea typeface="Cousine"/>
                <a:cs typeface="Cousine"/>
                <a:sym typeface="Cousine"/>
              </a:rPr>
              <a:t>AWARENESS</a:t>
            </a:r>
            <a:endParaRPr lang="en-US" sz="1350" b="1" spc="450" dirty="0"/>
          </a:p>
        </p:txBody>
      </p:sp>
      <p:sp>
        <p:nvSpPr>
          <p:cNvPr id="5" name="Up Arrow 4"/>
          <p:cNvSpPr/>
          <p:nvPr/>
        </p:nvSpPr>
        <p:spPr>
          <a:xfrm>
            <a:off x="2095482" y="930427"/>
            <a:ext cx="787310" cy="3523511"/>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6" name="Rectangle 5"/>
          <p:cNvSpPr/>
          <p:nvPr/>
        </p:nvSpPr>
        <p:spPr>
          <a:xfrm rot="16200000">
            <a:off x="351418" y="2526369"/>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PROFICIENCY</a:t>
            </a:r>
            <a:endParaRPr lang="en-US" sz="825" b="1" spc="-113" dirty="0"/>
          </a:p>
        </p:txBody>
      </p:sp>
      <p:sp>
        <p:nvSpPr>
          <p:cNvPr id="7" name="Up Arrow 6"/>
          <p:cNvSpPr/>
          <p:nvPr/>
        </p:nvSpPr>
        <p:spPr>
          <a:xfrm rot="5400000">
            <a:off x="3553060" y="2053521"/>
            <a:ext cx="787310" cy="2518940"/>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8" name="Rectangle 7"/>
          <p:cNvSpPr/>
          <p:nvPr/>
        </p:nvSpPr>
        <p:spPr>
          <a:xfrm>
            <a:off x="1471503" y="3038386"/>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FLUENCY</a:t>
            </a:r>
            <a:endParaRPr lang="en-US" sz="825" b="1" spc="-113" dirty="0"/>
          </a:p>
        </p:txBody>
      </p:sp>
      <p:sp>
        <p:nvSpPr>
          <p:cNvPr id="9" name="Rectangle 8"/>
          <p:cNvSpPr/>
          <p:nvPr/>
        </p:nvSpPr>
        <p:spPr>
          <a:xfrm>
            <a:off x="1495141" y="183238"/>
            <a:ext cx="3935693" cy="507831"/>
          </a:xfrm>
          <a:prstGeom prst="rect">
            <a:avLst/>
          </a:prstGeom>
        </p:spPr>
        <p:txBody>
          <a:bodyPr wrap="none">
            <a:spAutoFit/>
          </a:bodyPr>
          <a:lstStyle/>
          <a:p>
            <a:r>
              <a:rPr lang="en" sz="2700" b="1" dirty="0">
                <a:solidFill>
                  <a:srgbClr val="FFFFFF"/>
                </a:solidFill>
                <a:latin typeface="Cousine"/>
                <a:ea typeface="Cousine"/>
                <a:cs typeface="Cousine"/>
                <a:sym typeface="Cousine"/>
              </a:rPr>
              <a:t>Types of knowledge</a:t>
            </a:r>
            <a:endParaRPr lang="en-US" sz="1350" dirty="0"/>
          </a:p>
        </p:txBody>
      </p:sp>
    </p:spTree>
    <p:extLst>
      <p:ext uri="{BB962C8B-B14F-4D97-AF65-F5344CB8AC3E}">
        <p14:creationId xmlns:p14="http://schemas.microsoft.com/office/powerpoint/2010/main" val="292197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Lecture</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9" name="TextBox 18"/>
          <p:cNvSpPr txBox="1"/>
          <p:nvPr/>
        </p:nvSpPr>
        <p:spPr>
          <a:xfrm>
            <a:off x="2743200" y="1428750"/>
            <a:ext cx="867307" cy="307777"/>
          </a:xfrm>
          <a:prstGeom prst="rect">
            <a:avLst/>
          </a:prstGeom>
          <a:noFill/>
        </p:spPr>
        <p:txBody>
          <a:bodyPr wrap="none" rtlCol="0">
            <a:spAutoFit/>
          </a:bodyPr>
          <a:lstStyle/>
          <a:p>
            <a:r>
              <a:rPr lang="en-US" sz="1400" dirty="0"/>
              <a:t>Audience</a:t>
            </a:r>
          </a:p>
        </p:txBody>
      </p:sp>
      <p:grpSp>
        <p:nvGrpSpPr>
          <p:cNvPr id="20" name="Group 19"/>
          <p:cNvGrpSpPr/>
          <p:nvPr/>
        </p:nvGrpSpPr>
        <p:grpSpPr>
          <a:xfrm>
            <a:off x="685800" y="3827777"/>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164483" y="3827777"/>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 name="Group 21"/>
          <p:cNvGrpSpPr/>
          <p:nvPr/>
        </p:nvGrpSpPr>
        <p:grpSpPr>
          <a:xfrm>
            <a:off x="1643167" y="3827777"/>
            <a:ext cx="278597" cy="278597"/>
            <a:chOff x="2174240" y="3373120"/>
            <a:chExt cx="375920" cy="375920"/>
          </a:xfrm>
        </p:grpSpPr>
        <p:sp>
          <p:nvSpPr>
            <p:cNvPr id="84" name="Rectangle 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5" name="Rectangle 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 name="Group 22"/>
          <p:cNvGrpSpPr/>
          <p:nvPr/>
        </p:nvGrpSpPr>
        <p:grpSpPr>
          <a:xfrm>
            <a:off x="2121850" y="3827777"/>
            <a:ext cx="278597" cy="278597"/>
            <a:chOff x="2174240" y="3373120"/>
            <a:chExt cx="375920" cy="375920"/>
          </a:xfrm>
        </p:grpSpPr>
        <p:sp>
          <p:nvSpPr>
            <p:cNvPr id="82" name="Rectangle 8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Rectangle 8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4" name="Group 23"/>
          <p:cNvGrpSpPr/>
          <p:nvPr/>
        </p:nvGrpSpPr>
        <p:grpSpPr>
          <a:xfrm>
            <a:off x="2600533" y="3827777"/>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5" name="Group 24"/>
          <p:cNvGrpSpPr/>
          <p:nvPr/>
        </p:nvGrpSpPr>
        <p:grpSpPr>
          <a:xfrm>
            <a:off x="3079217" y="3827777"/>
            <a:ext cx="278597" cy="278597"/>
            <a:chOff x="2174240" y="3373120"/>
            <a:chExt cx="375920" cy="375920"/>
          </a:xfrm>
        </p:grpSpPr>
        <p:sp>
          <p:nvSpPr>
            <p:cNvPr id="78" name="Rectangle 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Rectangle 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6" name="Group 25"/>
          <p:cNvGrpSpPr/>
          <p:nvPr/>
        </p:nvGrpSpPr>
        <p:grpSpPr>
          <a:xfrm>
            <a:off x="3557900" y="3827777"/>
            <a:ext cx="278597" cy="278597"/>
            <a:chOff x="2174240" y="3373120"/>
            <a:chExt cx="375920" cy="375920"/>
          </a:xfrm>
        </p:grpSpPr>
        <p:sp>
          <p:nvSpPr>
            <p:cNvPr id="76" name="Rectangle 7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Rectangle 7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7" name="Group 26"/>
          <p:cNvGrpSpPr/>
          <p:nvPr/>
        </p:nvGrpSpPr>
        <p:grpSpPr>
          <a:xfrm>
            <a:off x="4036583" y="3827777"/>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8" name="Group 27"/>
          <p:cNvGrpSpPr/>
          <p:nvPr/>
        </p:nvGrpSpPr>
        <p:grpSpPr>
          <a:xfrm>
            <a:off x="4515267" y="3827777"/>
            <a:ext cx="278597" cy="278597"/>
            <a:chOff x="2174240" y="3373120"/>
            <a:chExt cx="375920" cy="375920"/>
          </a:xfrm>
        </p:grpSpPr>
        <p:sp>
          <p:nvSpPr>
            <p:cNvPr id="72" name="Rectangle 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9" name="Group 28"/>
          <p:cNvGrpSpPr/>
          <p:nvPr/>
        </p:nvGrpSpPr>
        <p:grpSpPr>
          <a:xfrm>
            <a:off x="4993950" y="3827777"/>
            <a:ext cx="278597" cy="278597"/>
            <a:chOff x="2174240" y="3373120"/>
            <a:chExt cx="375920" cy="375920"/>
          </a:xfrm>
        </p:grpSpPr>
        <p:sp>
          <p:nvSpPr>
            <p:cNvPr id="70" name="Rectangle 6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Rectangle 7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0" name="Group 29"/>
          <p:cNvGrpSpPr/>
          <p:nvPr/>
        </p:nvGrpSpPr>
        <p:grpSpPr>
          <a:xfrm>
            <a:off x="5472636" y="3827777"/>
            <a:ext cx="278597" cy="278597"/>
            <a:chOff x="2174240" y="3373120"/>
            <a:chExt cx="375920" cy="375920"/>
          </a:xfrm>
        </p:grpSpPr>
        <p:sp>
          <p:nvSpPr>
            <p:cNvPr id="68" name="Rectangle 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9" name="Rectangle 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685800" y="4196731"/>
            <a:ext cx="278597" cy="278597"/>
            <a:chOff x="2174240" y="3373120"/>
            <a:chExt cx="375920" cy="375920"/>
          </a:xfrm>
        </p:grpSpPr>
        <p:sp>
          <p:nvSpPr>
            <p:cNvPr id="66" name="Rectangle 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7" name="Rectangle 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2" name="Group 31"/>
          <p:cNvGrpSpPr/>
          <p:nvPr/>
        </p:nvGrpSpPr>
        <p:grpSpPr>
          <a:xfrm>
            <a:off x="1164483" y="4196731"/>
            <a:ext cx="278597" cy="278597"/>
            <a:chOff x="2174240" y="3373120"/>
            <a:chExt cx="375920" cy="375920"/>
          </a:xfrm>
        </p:grpSpPr>
        <p:sp>
          <p:nvSpPr>
            <p:cNvPr id="64" name="Rectangle 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Rectangle 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3" name="Group 32"/>
          <p:cNvGrpSpPr/>
          <p:nvPr/>
        </p:nvGrpSpPr>
        <p:grpSpPr>
          <a:xfrm>
            <a:off x="1643167" y="4196731"/>
            <a:ext cx="278597" cy="278597"/>
            <a:chOff x="2174240" y="3373120"/>
            <a:chExt cx="375920" cy="375920"/>
          </a:xfrm>
        </p:grpSpPr>
        <p:sp>
          <p:nvSpPr>
            <p:cNvPr id="62" name="Rectangle 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Rectangle 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4" name="Group 33"/>
          <p:cNvGrpSpPr/>
          <p:nvPr/>
        </p:nvGrpSpPr>
        <p:grpSpPr>
          <a:xfrm>
            <a:off x="2121850" y="4196731"/>
            <a:ext cx="278597" cy="278597"/>
            <a:chOff x="2174240" y="3373120"/>
            <a:chExt cx="375920" cy="375920"/>
          </a:xfrm>
        </p:grpSpPr>
        <p:sp>
          <p:nvSpPr>
            <p:cNvPr id="60" name="Rectangle 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ectangle 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5" name="Group 34"/>
          <p:cNvGrpSpPr/>
          <p:nvPr/>
        </p:nvGrpSpPr>
        <p:grpSpPr>
          <a:xfrm>
            <a:off x="2600533" y="4196731"/>
            <a:ext cx="278597" cy="278597"/>
            <a:chOff x="2174240" y="3373120"/>
            <a:chExt cx="375920" cy="375920"/>
          </a:xfrm>
        </p:grpSpPr>
        <p:sp>
          <p:nvSpPr>
            <p:cNvPr id="58" name="Rectangle 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6" name="Group 35"/>
          <p:cNvGrpSpPr/>
          <p:nvPr/>
        </p:nvGrpSpPr>
        <p:grpSpPr>
          <a:xfrm>
            <a:off x="3079217" y="4196731"/>
            <a:ext cx="278597" cy="278597"/>
            <a:chOff x="2174240" y="3373120"/>
            <a:chExt cx="375920" cy="375920"/>
          </a:xfrm>
        </p:grpSpPr>
        <p:sp>
          <p:nvSpPr>
            <p:cNvPr id="56" name="Rectangle 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ectangle 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7" name="Group 36"/>
          <p:cNvGrpSpPr/>
          <p:nvPr/>
        </p:nvGrpSpPr>
        <p:grpSpPr>
          <a:xfrm>
            <a:off x="3557900" y="4196731"/>
            <a:ext cx="278597" cy="278597"/>
            <a:chOff x="2174240" y="3373120"/>
            <a:chExt cx="375920" cy="375920"/>
          </a:xfrm>
        </p:grpSpPr>
        <p:sp>
          <p:nvSpPr>
            <p:cNvPr id="54" name="Rectangle 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8" name="Group 37"/>
          <p:cNvGrpSpPr/>
          <p:nvPr/>
        </p:nvGrpSpPr>
        <p:grpSpPr>
          <a:xfrm>
            <a:off x="4036583" y="4196731"/>
            <a:ext cx="278597" cy="278597"/>
            <a:chOff x="2174240" y="3373120"/>
            <a:chExt cx="375920" cy="375920"/>
          </a:xfrm>
        </p:grpSpPr>
        <p:sp>
          <p:nvSpPr>
            <p:cNvPr id="52" name="Rectangle 5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3" name="Rectangle 5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9" name="Group 38"/>
          <p:cNvGrpSpPr/>
          <p:nvPr/>
        </p:nvGrpSpPr>
        <p:grpSpPr>
          <a:xfrm>
            <a:off x="4515267" y="4196731"/>
            <a:ext cx="278597" cy="278597"/>
            <a:chOff x="2174240" y="3373120"/>
            <a:chExt cx="375920" cy="375920"/>
          </a:xfrm>
        </p:grpSpPr>
        <p:sp>
          <p:nvSpPr>
            <p:cNvPr id="50" name="Rectangle 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1" name="Rectangle 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0" name="Group 39"/>
          <p:cNvGrpSpPr/>
          <p:nvPr/>
        </p:nvGrpSpPr>
        <p:grpSpPr>
          <a:xfrm>
            <a:off x="4993950" y="4196731"/>
            <a:ext cx="278597" cy="278597"/>
            <a:chOff x="2174240" y="3373120"/>
            <a:chExt cx="375920" cy="375920"/>
          </a:xfrm>
        </p:grpSpPr>
        <p:sp>
          <p:nvSpPr>
            <p:cNvPr id="48" name="Rectangle 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Rectangle 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1" name="Group 40"/>
          <p:cNvGrpSpPr/>
          <p:nvPr/>
        </p:nvGrpSpPr>
        <p:grpSpPr>
          <a:xfrm>
            <a:off x="5472636" y="4196731"/>
            <a:ext cx="278597" cy="278597"/>
            <a:chOff x="2174240" y="3373120"/>
            <a:chExt cx="375920" cy="375920"/>
          </a:xfrm>
        </p:grpSpPr>
        <p:sp>
          <p:nvSpPr>
            <p:cNvPr id="46" name="Rectangle 4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ectangle 4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4" name="Group 103"/>
          <p:cNvGrpSpPr/>
          <p:nvPr/>
        </p:nvGrpSpPr>
        <p:grpSpPr>
          <a:xfrm>
            <a:off x="685800" y="30289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a:off x="1164483" y="30289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0" name="Group 109"/>
          <p:cNvGrpSpPr/>
          <p:nvPr/>
        </p:nvGrpSpPr>
        <p:grpSpPr>
          <a:xfrm>
            <a:off x="1643167" y="3028950"/>
            <a:ext cx="278597" cy="278597"/>
            <a:chOff x="2174240" y="3373120"/>
            <a:chExt cx="375920" cy="375920"/>
          </a:xfrm>
        </p:grpSpPr>
        <p:sp>
          <p:nvSpPr>
            <p:cNvPr id="111" name="Rectangle 11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2" name="Rectangle 11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2121850" y="3028950"/>
            <a:ext cx="278597" cy="278597"/>
            <a:chOff x="2174240" y="3373120"/>
            <a:chExt cx="375920" cy="375920"/>
          </a:xfrm>
        </p:grpSpPr>
        <p:sp>
          <p:nvSpPr>
            <p:cNvPr id="114" name="Rectangle 11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6" name="Group 115"/>
          <p:cNvGrpSpPr/>
          <p:nvPr/>
        </p:nvGrpSpPr>
        <p:grpSpPr>
          <a:xfrm>
            <a:off x="2600533" y="3028950"/>
            <a:ext cx="278597" cy="278597"/>
            <a:chOff x="2174240" y="3373120"/>
            <a:chExt cx="375920" cy="375920"/>
          </a:xfrm>
        </p:grpSpPr>
        <p:sp>
          <p:nvSpPr>
            <p:cNvPr id="117" name="Rectangle 11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8" name="Rectangle 11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9" name="Group 118"/>
          <p:cNvGrpSpPr/>
          <p:nvPr/>
        </p:nvGrpSpPr>
        <p:grpSpPr>
          <a:xfrm>
            <a:off x="3079217" y="30289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3557900" y="30289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a:off x="4036583" y="3028950"/>
            <a:ext cx="278597" cy="278597"/>
            <a:chOff x="2174240" y="3373120"/>
            <a:chExt cx="375920" cy="375920"/>
          </a:xfrm>
        </p:grpSpPr>
        <p:sp>
          <p:nvSpPr>
            <p:cNvPr id="126" name="Rectangle 12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Rectangle 12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8" name="Group 127"/>
          <p:cNvGrpSpPr/>
          <p:nvPr/>
        </p:nvGrpSpPr>
        <p:grpSpPr>
          <a:xfrm>
            <a:off x="4515267" y="3028950"/>
            <a:ext cx="278597" cy="278597"/>
            <a:chOff x="2174240" y="3373120"/>
            <a:chExt cx="375920" cy="375920"/>
          </a:xfrm>
        </p:grpSpPr>
        <p:sp>
          <p:nvSpPr>
            <p:cNvPr id="129" name="Rectangle 1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Rectangle 1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1" name="Group 130"/>
          <p:cNvGrpSpPr/>
          <p:nvPr/>
        </p:nvGrpSpPr>
        <p:grpSpPr>
          <a:xfrm>
            <a:off x="4993950" y="3028950"/>
            <a:ext cx="278597" cy="278597"/>
            <a:chOff x="2174240" y="3373120"/>
            <a:chExt cx="375920" cy="375920"/>
          </a:xfrm>
        </p:grpSpPr>
        <p:sp>
          <p:nvSpPr>
            <p:cNvPr id="132" name="Rectangle 1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Rectangle 1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4" name="Group 133"/>
          <p:cNvGrpSpPr/>
          <p:nvPr/>
        </p:nvGrpSpPr>
        <p:grpSpPr>
          <a:xfrm>
            <a:off x="5472636" y="3028950"/>
            <a:ext cx="278597" cy="278597"/>
            <a:chOff x="2174240" y="3373120"/>
            <a:chExt cx="375920" cy="375920"/>
          </a:xfrm>
        </p:grpSpPr>
        <p:sp>
          <p:nvSpPr>
            <p:cNvPr id="135" name="Rectangle 13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Rectangle 13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7" name="Group 136"/>
          <p:cNvGrpSpPr/>
          <p:nvPr/>
        </p:nvGrpSpPr>
        <p:grpSpPr>
          <a:xfrm>
            <a:off x="685800" y="3397904"/>
            <a:ext cx="278597" cy="278597"/>
            <a:chOff x="2174240" y="3373120"/>
            <a:chExt cx="375920" cy="375920"/>
          </a:xfrm>
        </p:grpSpPr>
        <p:sp>
          <p:nvSpPr>
            <p:cNvPr id="138" name="Rectangle 13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9" name="Rectangle 13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0" name="Group 139"/>
          <p:cNvGrpSpPr/>
          <p:nvPr/>
        </p:nvGrpSpPr>
        <p:grpSpPr>
          <a:xfrm>
            <a:off x="1164483" y="3397904"/>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643167" y="3397904"/>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6" name="Group 145"/>
          <p:cNvGrpSpPr/>
          <p:nvPr/>
        </p:nvGrpSpPr>
        <p:grpSpPr>
          <a:xfrm>
            <a:off x="2121850" y="3397904"/>
            <a:ext cx="278597" cy="278597"/>
            <a:chOff x="2174240" y="3373120"/>
            <a:chExt cx="375920" cy="375920"/>
          </a:xfrm>
        </p:grpSpPr>
        <p:sp>
          <p:nvSpPr>
            <p:cNvPr id="147" name="Rectangle 14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8" name="Rectangle 14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9" name="Group 148"/>
          <p:cNvGrpSpPr/>
          <p:nvPr/>
        </p:nvGrpSpPr>
        <p:grpSpPr>
          <a:xfrm>
            <a:off x="2600533" y="3397904"/>
            <a:ext cx="278597" cy="278597"/>
            <a:chOff x="2174240" y="3373120"/>
            <a:chExt cx="375920" cy="375920"/>
          </a:xfrm>
        </p:grpSpPr>
        <p:sp>
          <p:nvSpPr>
            <p:cNvPr id="150" name="Rectangle 1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1" name="Rectangle 1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2" name="Group 151"/>
          <p:cNvGrpSpPr/>
          <p:nvPr/>
        </p:nvGrpSpPr>
        <p:grpSpPr>
          <a:xfrm>
            <a:off x="3079217" y="3397904"/>
            <a:ext cx="278597" cy="278597"/>
            <a:chOff x="2174240" y="3373120"/>
            <a:chExt cx="375920" cy="375920"/>
          </a:xfrm>
        </p:grpSpPr>
        <p:sp>
          <p:nvSpPr>
            <p:cNvPr id="153" name="Rectangle 15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4" name="Rectangle 15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3557900" y="3397904"/>
            <a:ext cx="278597" cy="278597"/>
            <a:chOff x="2174240" y="3373120"/>
            <a:chExt cx="375920" cy="375920"/>
          </a:xfrm>
        </p:grpSpPr>
        <p:sp>
          <p:nvSpPr>
            <p:cNvPr id="156" name="Rectangle 1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8" name="Group 157"/>
          <p:cNvGrpSpPr/>
          <p:nvPr/>
        </p:nvGrpSpPr>
        <p:grpSpPr>
          <a:xfrm>
            <a:off x="4036583" y="3397904"/>
            <a:ext cx="278597" cy="278597"/>
            <a:chOff x="2174240" y="3373120"/>
            <a:chExt cx="375920" cy="375920"/>
          </a:xfrm>
        </p:grpSpPr>
        <p:sp>
          <p:nvSpPr>
            <p:cNvPr id="159" name="Rectangle 15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0" name="Rectangle 15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1" name="Group 160"/>
          <p:cNvGrpSpPr/>
          <p:nvPr/>
        </p:nvGrpSpPr>
        <p:grpSpPr>
          <a:xfrm>
            <a:off x="4515267" y="3397904"/>
            <a:ext cx="278597" cy="278597"/>
            <a:chOff x="2174240" y="3373120"/>
            <a:chExt cx="375920" cy="375920"/>
          </a:xfrm>
        </p:grpSpPr>
        <p:sp>
          <p:nvSpPr>
            <p:cNvPr id="162" name="Rectangle 1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3" name="Rectangle 1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4" name="Group 163"/>
          <p:cNvGrpSpPr/>
          <p:nvPr/>
        </p:nvGrpSpPr>
        <p:grpSpPr>
          <a:xfrm>
            <a:off x="4993950" y="3397904"/>
            <a:ext cx="278597" cy="278597"/>
            <a:chOff x="2174240" y="3373120"/>
            <a:chExt cx="375920" cy="375920"/>
          </a:xfrm>
        </p:grpSpPr>
        <p:sp>
          <p:nvSpPr>
            <p:cNvPr id="165" name="Rectangle 16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6" name="Rectangle 16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7" name="Group 166"/>
          <p:cNvGrpSpPr/>
          <p:nvPr/>
        </p:nvGrpSpPr>
        <p:grpSpPr>
          <a:xfrm>
            <a:off x="5472636" y="3397904"/>
            <a:ext cx="278597" cy="278597"/>
            <a:chOff x="2174240" y="3373120"/>
            <a:chExt cx="375920" cy="375920"/>
          </a:xfrm>
        </p:grpSpPr>
        <p:sp>
          <p:nvSpPr>
            <p:cNvPr id="168" name="Rectangle 1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9" name="Rectangle 1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0" name="Group 169"/>
          <p:cNvGrpSpPr/>
          <p:nvPr/>
        </p:nvGrpSpPr>
        <p:grpSpPr>
          <a:xfrm>
            <a:off x="685800" y="2266950"/>
            <a:ext cx="278597" cy="278597"/>
            <a:chOff x="2174240" y="3373120"/>
            <a:chExt cx="375920" cy="375920"/>
          </a:xfrm>
        </p:grpSpPr>
        <p:sp>
          <p:nvSpPr>
            <p:cNvPr id="171" name="Rectangle 17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2" name="Rectangle 17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3" name="Group 172"/>
          <p:cNvGrpSpPr/>
          <p:nvPr/>
        </p:nvGrpSpPr>
        <p:grpSpPr>
          <a:xfrm>
            <a:off x="1164483" y="2266950"/>
            <a:ext cx="278597" cy="278597"/>
            <a:chOff x="2174240" y="3373120"/>
            <a:chExt cx="375920" cy="375920"/>
          </a:xfrm>
        </p:grpSpPr>
        <p:sp>
          <p:nvSpPr>
            <p:cNvPr id="174" name="Rectangle 1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5" name="Rectangle 1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6" name="Group 175"/>
          <p:cNvGrpSpPr/>
          <p:nvPr/>
        </p:nvGrpSpPr>
        <p:grpSpPr>
          <a:xfrm>
            <a:off x="1643167" y="2266950"/>
            <a:ext cx="278597" cy="278597"/>
            <a:chOff x="2174240" y="3373120"/>
            <a:chExt cx="375920" cy="375920"/>
          </a:xfrm>
        </p:grpSpPr>
        <p:sp>
          <p:nvSpPr>
            <p:cNvPr id="177" name="Rectangle 1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8" name="Rectangle 1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9" name="Group 178"/>
          <p:cNvGrpSpPr/>
          <p:nvPr/>
        </p:nvGrpSpPr>
        <p:grpSpPr>
          <a:xfrm>
            <a:off x="2121850" y="2266950"/>
            <a:ext cx="278597" cy="278597"/>
            <a:chOff x="2174240" y="3373120"/>
            <a:chExt cx="375920" cy="375920"/>
          </a:xfrm>
        </p:grpSpPr>
        <p:sp>
          <p:nvSpPr>
            <p:cNvPr id="180" name="Rectangle 1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1" name="Rectangle 1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2" name="Group 181"/>
          <p:cNvGrpSpPr/>
          <p:nvPr/>
        </p:nvGrpSpPr>
        <p:grpSpPr>
          <a:xfrm>
            <a:off x="2600533" y="2266950"/>
            <a:ext cx="278597" cy="278597"/>
            <a:chOff x="2174240" y="3373120"/>
            <a:chExt cx="375920" cy="375920"/>
          </a:xfrm>
        </p:grpSpPr>
        <p:sp>
          <p:nvSpPr>
            <p:cNvPr id="183" name="Rectangle 18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4" name="Rectangle 18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5" name="Group 184"/>
          <p:cNvGrpSpPr/>
          <p:nvPr/>
        </p:nvGrpSpPr>
        <p:grpSpPr>
          <a:xfrm>
            <a:off x="3079217" y="2266950"/>
            <a:ext cx="278597" cy="278597"/>
            <a:chOff x="2174240" y="3373120"/>
            <a:chExt cx="375920" cy="375920"/>
          </a:xfrm>
        </p:grpSpPr>
        <p:sp>
          <p:nvSpPr>
            <p:cNvPr id="186" name="Rectangle 1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7" name="Rectangle 1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8" name="Group 187"/>
          <p:cNvGrpSpPr/>
          <p:nvPr/>
        </p:nvGrpSpPr>
        <p:grpSpPr>
          <a:xfrm>
            <a:off x="3557900" y="2266950"/>
            <a:ext cx="278597" cy="278597"/>
            <a:chOff x="2174240" y="3373120"/>
            <a:chExt cx="375920" cy="375920"/>
          </a:xfrm>
        </p:grpSpPr>
        <p:sp>
          <p:nvSpPr>
            <p:cNvPr id="189" name="Rectangle 18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0" name="Rectangle 18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1" name="Group 190"/>
          <p:cNvGrpSpPr/>
          <p:nvPr/>
        </p:nvGrpSpPr>
        <p:grpSpPr>
          <a:xfrm>
            <a:off x="4036583" y="2266950"/>
            <a:ext cx="278597" cy="278597"/>
            <a:chOff x="2174240" y="3373120"/>
            <a:chExt cx="375920" cy="375920"/>
          </a:xfrm>
        </p:grpSpPr>
        <p:sp>
          <p:nvSpPr>
            <p:cNvPr id="192" name="Rectangle 1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3" name="Rectangle 1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4" name="Group 193"/>
          <p:cNvGrpSpPr/>
          <p:nvPr/>
        </p:nvGrpSpPr>
        <p:grpSpPr>
          <a:xfrm>
            <a:off x="4515267" y="2266950"/>
            <a:ext cx="278597" cy="278597"/>
            <a:chOff x="2174240" y="3373120"/>
            <a:chExt cx="375920" cy="375920"/>
          </a:xfrm>
        </p:grpSpPr>
        <p:sp>
          <p:nvSpPr>
            <p:cNvPr id="195" name="Rectangle 1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6" name="Rectangle 1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7" name="Group 196"/>
          <p:cNvGrpSpPr/>
          <p:nvPr/>
        </p:nvGrpSpPr>
        <p:grpSpPr>
          <a:xfrm>
            <a:off x="4993950" y="2266950"/>
            <a:ext cx="278597" cy="278597"/>
            <a:chOff x="2174240" y="3373120"/>
            <a:chExt cx="375920" cy="375920"/>
          </a:xfrm>
        </p:grpSpPr>
        <p:sp>
          <p:nvSpPr>
            <p:cNvPr id="198" name="Rectangle 19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9" name="Rectangle 19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0" name="Group 199"/>
          <p:cNvGrpSpPr/>
          <p:nvPr/>
        </p:nvGrpSpPr>
        <p:grpSpPr>
          <a:xfrm>
            <a:off x="5472636" y="2266950"/>
            <a:ext cx="278597" cy="278597"/>
            <a:chOff x="2174240" y="3373120"/>
            <a:chExt cx="375920" cy="375920"/>
          </a:xfrm>
        </p:grpSpPr>
        <p:sp>
          <p:nvSpPr>
            <p:cNvPr id="201" name="Rectangle 20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Rectangle 20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3" name="Group 202"/>
          <p:cNvGrpSpPr/>
          <p:nvPr/>
        </p:nvGrpSpPr>
        <p:grpSpPr>
          <a:xfrm>
            <a:off x="685800" y="2635904"/>
            <a:ext cx="278597" cy="278597"/>
            <a:chOff x="2174240" y="3373120"/>
            <a:chExt cx="375920" cy="375920"/>
          </a:xfrm>
        </p:grpSpPr>
        <p:sp>
          <p:nvSpPr>
            <p:cNvPr id="204" name="Rectangle 20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Rectangle 20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6" name="Group 205"/>
          <p:cNvGrpSpPr/>
          <p:nvPr/>
        </p:nvGrpSpPr>
        <p:grpSpPr>
          <a:xfrm>
            <a:off x="1164483" y="2635904"/>
            <a:ext cx="278597" cy="278597"/>
            <a:chOff x="2174240" y="3373120"/>
            <a:chExt cx="375920" cy="375920"/>
          </a:xfrm>
        </p:grpSpPr>
        <p:sp>
          <p:nvSpPr>
            <p:cNvPr id="207" name="Rectangle 20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Rectangle 20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9" name="Group 208"/>
          <p:cNvGrpSpPr/>
          <p:nvPr/>
        </p:nvGrpSpPr>
        <p:grpSpPr>
          <a:xfrm>
            <a:off x="1643167" y="2635904"/>
            <a:ext cx="278597" cy="278597"/>
            <a:chOff x="2174240" y="3373120"/>
            <a:chExt cx="375920" cy="375920"/>
          </a:xfrm>
        </p:grpSpPr>
        <p:sp>
          <p:nvSpPr>
            <p:cNvPr id="210" name="Rectangle 20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Rectangle 21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2" name="Group 211"/>
          <p:cNvGrpSpPr/>
          <p:nvPr/>
        </p:nvGrpSpPr>
        <p:grpSpPr>
          <a:xfrm>
            <a:off x="2121850" y="2635904"/>
            <a:ext cx="278597" cy="278597"/>
            <a:chOff x="2174240" y="3373120"/>
            <a:chExt cx="375920" cy="375920"/>
          </a:xfrm>
        </p:grpSpPr>
        <p:sp>
          <p:nvSpPr>
            <p:cNvPr id="213" name="Rectangle 2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4" name="Rectangle 2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5" name="Group 214"/>
          <p:cNvGrpSpPr/>
          <p:nvPr/>
        </p:nvGrpSpPr>
        <p:grpSpPr>
          <a:xfrm>
            <a:off x="2600533" y="2635904"/>
            <a:ext cx="278597" cy="278597"/>
            <a:chOff x="2174240" y="3373120"/>
            <a:chExt cx="375920" cy="375920"/>
          </a:xfrm>
        </p:grpSpPr>
        <p:sp>
          <p:nvSpPr>
            <p:cNvPr id="216" name="Rectangle 2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7" name="Rectangle 2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8" name="Group 217"/>
          <p:cNvGrpSpPr/>
          <p:nvPr/>
        </p:nvGrpSpPr>
        <p:grpSpPr>
          <a:xfrm>
            <a:off x="3079217" y="2635904"/>
            <a:ext cx="278597" cy="278597"/>
            <a:chOff x="2174240" y="3373120"/>
            <a:chExt cx="375920" cy="375920"/>
          </a:xfrm>
        </p:grpSpPr>
        <p:sp>
          <p:nvSpPr>
            <p:cNvPr id="219" name="Rectangle 21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0" name="Rectangle 21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1" name="Group 220"/>
          <p:cNvGrpSpPr/>
          <p:nvPr/>
        </p:nvGrpSpPr>
        <p:grpSpPr>
          <a:xfrm>
            <a:off x="3557900" y="2635904"/>
            <a:ext cx="278597" cy="278597"/>
            <a:chOff x="2174240" y="3373120"/>
            <a:chExt cx="375920" cy="375920"/>
          </a:xfrm>
        </p:grpSpPr>
        <p:sp>
          <p:nvSpPr>
            <p:cNvPr id="222" name="Rectangle 22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3" name="Rectangle 22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4" name="Group 223"/>
          <p:cNvGrpSpPr/>
          <p:nvPr/>
        </p:nvGrpSpPr>
        <p:grpSpPr>
          <a:xfrm>
            <a:off x="4036583" y="2635904"/>
            <a:ext cx="278597" cy="278597"/>
            <a:chOff x="2174240" y="3373120"/>
            <a:chExt cx="375920" cy="375920"/>
          </a:xfrm>
        </p:grpSpPr>
        <p:sp>
          <p:nvSpPr>
            <p:cNvPr id="225" name="Rectangle 22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6" name="Rectangle 22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7" name="Group 226"/>
          <p:cNvGrpSpPr/>
          <p:nvPr/>
        </p:nvGrpSpPr>
        <p:grpSpPr>
          <a:xfrm>
            <a:off x="4515267" y="2635904"/>
            <a:ext cx="278597" cy="278597"/>
            <a:chOff x="2174240" y="3373120"/>
            <a:chExt cx="375920" cy="375920"/>
          </a:xfrm>
        </p:grpSpPr>
        <p:sp>
          <p:nvSpPr>
            <p:cNvPr id="228" name="Rectangle 22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9" name="Rectangle 22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0" name="Group 229"/>
          <p:cNvGrpSpPr/>
          <p:nvPr/>
        </p:nvGrpSpPr>
        <p:grpSpPr>
          <a:xfrm>
            <a:off x="4993950" y="2635904"/>
            <a:ext cx="278597" cy="278597"/>
            <a:chOff x="2174240" y="3373120"/>
            <a:chExt cx="375920" cy="375920"/>
          </a:xfrm>
        </p:grpSpPr>
        <p:sp>
          <p:nvSpPr>
            <p:cNvPr id="231" name="Rectangle 23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2" name="Rectangle 23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3" name="Group 232"/>
          <p:cNvGrpSpPr/>
          <p:nvPr/>
        </p:nvGrpSpPr>
        <p:grpSpPr>
          <a:xfrm>
            <a:off x="5472636" y="2635904"/>
            <a:ext cx="278597" cy="278597"/>
            <a:chOff x="2174240" y="3373120"/>
            <a:chExt cx="375920" cy="375920"/>
          </a:xfrm>
        </p:grpSpPr>
        <p:sp>
          <p:nvSpPr>
            <p:cNvPr id="234" name="Rectangle 2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5" name="Rectangle 2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36" name="Rectangle 235">
            <a:extLst>
              <a:ext uri="{FF2B5EF4-FFF2-40B4-BE49-F238E27FC236}">
                <a16:creationId xmlns:a16="http://schemas.microsoft.com/office/drawing/2014/main" id="{BD061432-5D51-C143-9EB0-7F6DFD09A5DF}"/>
              </a:ext>
            </a:extLst>
          </p:cNvPr>
          <p:cNvSpPr/>
          <p:nvPr/>
        </p:nvSpPr>
        <p:spPr>
          <a:xfrm>
            <a:off x="7543800" y="4400550"/>
            <a:ext cx="1200200"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Awareness</a:t>
            </a:r>
          </a:p>
        </p:txBody>
      </p:sp>
    </p:spTree>
    <p:extLst>
      <p:ext uri="{BB962C8B-B14F-4D97-AF65-F5344CB8AC3E}">
        <p14:creationId xmlns:p14="http://schemas.microsoft.com/office/powerpoint/2010/main" val="661365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Mob</a:t>
            </a:r>
            <a:endParaRPr lang="en-US" sz="1400" dirty="0"/>
          </a:p>
        </p:txBody>
      </p:sp>
      <p:sp>
        <p:nvSpPr>
          <p:cNvPr id="106" name="Rectangle 105"/>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5" name="Group 204"/>
          <p:cNvGrpSpPr/>
          <p:nvPr/>
        </p:nvGrpSpPr>
        <p:grpSpPr>
          <a:xfrm>
            <a:off x="685800" y="895350"/>
            <a:ext cx="5329725" cy="3579978"/>
            <a:chOff x="752056" y="1422400"/>
            <a:chExt cx="7191560" cy="4830573"/>
          </a:xfrm>
        </p:grpSpPr>
        <p:sp>
          <p:nvSpPr>
            <p:cNvPr id="107" name="Rectangle 106"/>
            <p:cNvSpPr/>
            <p:nvPr/>
          </p:nvSpPr>
          <p:spPr>
            <a:xfrm>
              <a:off x="924560" y="2082800"/>
              <a:ext cx="1849120" cy="55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8" name="Group 107"/>
            <p:cNvGrpSpPr/>
            <p:nvPr/>
          </p:nvGrpSpPr>
          <p:grpSpPr>
            <a:xfrm rot="19718389">
              <a:off x="5609255" y="3403476"/>
              <a:ext cx="375920" cy="375920"/>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1" name="Group 110"/>
            <p:cNvGrpSpPr/>
            <p:nvPr/>
          </p:nvGrpSpPr>
          <p:grpSpPr>
            <a:xfrm rot="21110677">
              <a:off x="4515523" y="4049647"/>
              <a:ext cx="375920" cy="375920"/>
              <a:chOff x="2174240" y="3373120"/>
              <a:chExt cx="375920" cy="375920"/>
            </a:xfrm>
          </p:grpSpPr>
          <p:sp>
            <p:nvSpPr>
              <p:cNvPr id="112" name="Rectangle 11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3" name="Rectangle 11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4" name="Group 113"/>
            <p:cNvGrpSpPr/>
            <p:nvPr/>
          </p:nvGrpSpPr>
          <p:grpSpPr>
            <a:xfrm rot="2034233">
              <a:off x="2291048" y="3578093"/>
              <a:ext cx="375920" cy="375920"/>
              <a:chOff x="2174240" y="3373120"/>
              <a:chExt cx="375920" cy="375920"/>
            </a:xfrm>
          </p:grpSpPr>
          <p:sp>
            <p:nvSpPr>
              <p:cNvPr id="115" name="Rectangle 11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6" name="Rectangle 11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7" name="Group 116"/>
            <p:cNvGrpSpPr/>
            <p:nvPr/>
          </p:nvGrpSpPr>
          <p:grpSpPr>
            <a:xfrm rot="1168845">
              <a:off x="3031042" y="3948643"/>
              <a:ext cx="375920" cy="375920"/>
              <a:chOff x="2174240" y="3373120"/>
              <a:chExt cx="375920" cy="375920"/>
            </a:xfrm>
          </p:grpSpPr>
          <p:sp>
            <p:nvSpPr>
              <p:cNvPr id="118" name="Rectangle 11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9" name="Rectangle 11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0" name="Group 119"/>
            <p:cNvGrpSpPr/>
            <p:nvPr/>
          </p:nvGrpSpPr>
          <p:grpSpPr>
            <a:xfrm>
              <a:off x="3881151" y="4127700"/>
              <a:ext cx="375920" cy="375920"/>
              <a:chOff x="2174240" y="3373120"/>
              <a:chExt cx="375920" cy="375920"/>
            </a:xfrm>
          </p:grpSpPr>
          <p:sp>
            <p:nvSpPr>
              <p:cNvPr id="121" name="Rectangle 12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2" name="Rectangle 12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3" name="Group 122"/>
            <p:cNvGrpSpPr/>
            <p:nvPr/>
          </p:nvGrpSpPr>
          <p:grpSpPr>
            <a:xfrm rot="19849039">
              <a:off x="5111553" y="3829813"/>
              <a:ext cx="375920" cy="375920"/>
              <a:chOff x="2174240" y="3373120"/>
              <a:chExt cx="375920" cy="375920"/>
            </a:xfrm>
          </p:grpSpPr>
          <p:sp>
            <p:nvSpPr>
              <p:cNvPr id="124" name="Rectangle 12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Rectangle 12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6" name="Group 125"/>
            <p:cNvGrpSpPr/>
            <p:nvPr/>
          </p:nvGrpSpPr>
          <p:grpSpPr>
            <a:xfrm rot="152124">
              <a:off x="1818578" y="2865057"/>
              <a:ext cx="375920" cy="375920"/>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9" name="Trapezoid 128"/>
            <p:cNvSpPr/>
            <p:nvPr/>
          </p:nvSpPr>
          <p:spPr>
            <a:xfrm>
              <a:off x="2271354" y="1422400"/>
              <a:ext cx="3512317" cy="233680"/>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30" name="Rectangle 129"/>
            <p:cNvSpPr/>
            <p:nvPr/>
          </p:nvSpPr>
          <p:spPr>
            <a:xfrm>
              <a:off x="1810331" y="2142133"/>
              <a:ext cx="447040" cy="345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1639764" y="2347771"/>
              <a:ext cx="1168671" cy="276999"/>
            </a:xfrm>
            <a:prstGeom prst="rect">
              <a:avLst/>
            </a:prstGeom>
            <a:noFill/>
          </p:spPr>
          <p:txBody>
            <a:bodyPr wrap="square" rtlCol="0">
              <a:spAutoFit/>
            </a:bodyPr>
            <a:lstStyle/>
            <a:p>
              <a:r>
                <a:rPr lang="en-US" sz="1200" dirty="0"/>
                <a:t>Laptop</a:t>
              </a:r>
            </a:p>
          </p:txBody>
        </p:sp>
        <p:sp>
          <p:nvSpPr>
            <p:cNvPr id="132" name="Smiley Face 131"/>
            <p:cNvSpPr/>
            <p:nvPr/>
          </p:nvSpPr>
          <p:spPr>
            <a:xfrm>
              <a:off x="7332471" y="3992874"/>
              <a:ext cx="386080" cy="38608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TextBox 132"/>
            <p:cNvSpPr txBox="1"/>
            <p:nvPr/>
          </p:nvSpPr>
          <p:spPr>
            <a:xfrm>
              <a:off x="6818376" y="4301331"/>
              <a:ext cx="1125240" cy="369332"/>
            </a:xfrm>
            <a:prstGeom prst="rect">
              <a:avLst/>
            </a:prstGeom>
            <a:noFill/>
          </p:spPr>
          <p:txBody>
            <a:bodyPr wrap="none" rtlCol="0">
              <a:spAutoFit/>
            </a:bodyPr>
            <a:lstStyle/>
            <a:p>
              <a:r>
                <a:rPr lang="en-US" dirty="0"/>
                <a:t>Facilitator</a:t>
              </a:r>
            </a:p>
          </p:txBody>
        </p:sp>
        <p:sp>
          <p:nvSpPr>
            <p:cNvPr id="134" name="TextBox 133"/>
            <p:cNvSpPr txBox="1"/>
            <p:nvPr/>
          </p:nvSpPr>
          <p:spPr>
            <a:xfrm>
              <a:off x="3229871" y="5009881"/>
              <a:ext cx="1170284" cy="415293"/>
            </a:xfrm>
            <a:prstGeom prst="rect">
              <a:avLst/>
            </a:prstGeom>
            <a:noFill/>
          </p:spPr>
          <p:txBody>
            <a:bodyPr wrap="none" rtlCol="0">
              <a:spAutoFit/>
            </a:bodyPr>
            <a:lstStyle/>
            <a:p>
              <a:r>
                <a:rPr lang="en-US" sz="1400" dirty="0"/>
                <a:t>Audience</a:t>
              </a:r>
            </a:p>
          </p:txBody>
        </p:sp>
        <p:grpSp>
          <p:nvGrpSpPr>
            <p:cNvPr id="135" name="Group 134"/>
            <p:cNvGrpSpPr/>
            <p:nvPr/>
          </p:nvGrpSpPr>
          <p:grpSpPr>
            <a:xfrm>
              <a:off x="752056" y="5379213"/>
              <a:ext cx="375920" cy="375920"/>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8" name="Group 137"/>
            <p:cNvGrpSpPr/>
            <p:nvPr/>
          </p:nvGrpSpPr>
          <p:grpSpPr>
            <a:xfrm>
              <a:off x="1397958" y="5379213"/>
              <a:ext cx="375920" cy="375920"/>
              <a:chOff x="2174240" y="3373120"/>
              <a:chExt cx="375920" cy="375920"/>
            </a:xfrm>
          </p:grpSpPr>
          <p:sp>
            <p:nvSpPr>
              <p:cNvPr id="139" name="Rectangle 13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0" name="Rectangle 13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2043860" y="5379213"/>
              <a:ext cx="375920" cy="375920"/>
              <a:chOff x="2174240" y="3373120"/>
              <a:chExt cx="375920" cy="375920"/>
            </a:xfrm>
          </p:grpSpPr>
          <p:sp>
            <p:nvSpPr>
              <p:cNvPr id="142" name="Rectangle 14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4" name="Group 143"/>
            <p:cNvGrpSpPr/>
            <p:nvPr/>
          </p:nvGrpSpPr>
          <p:grpSpPr>
            <a:xfrm>
              <a:off x="2689762" y="5379213"/>
              <a:ext cx="375920" cy="375920"/>
              <a:chOff x="2174240" y="3373120"/>
              <a:chExt cx="375920" cy="375920"/>
            </a:xfrm>
          </p:grpSpPr>
          <p:sp>
            <p:nvSpPr>
              <p:cNvPr id="145" name="Rectangle 14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6" name="Rectangle 14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7" name="Group 146"/>
            <p:cNvGrpSpPr/>
            <p:nvPr/>
          </p:nvGrpSpPr>
          <p:grpSpPr>
            <a:xfrm>
              <a:off x="3335664" y="5379213"/>
              <a:ext cx="375920" cy="375920"/>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981566" y="5379213"/>
              <a:ext cx="375920" cy="375920"/>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a:off x="4627468" y="5379213"/>
              <a:ext cx="375920" cy="375920"/>
              <a:chOff x="2174240" y="3373120"/>
              <a:chExt cx="375920" cy="375920"/>
            </a:xfrm>
          </p:grpSpPr>
          <p:sp>
            <p:nvSpPr>
              <p:cNvPr id="154" name="Rectangle 1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6" name="Group 155"/>
            <p:cNvGrpSpPr/>
            <p:nvPr/>
          </p:nvGrpSpPr>
          <p:grpSpPr>
            <a:xfrm>
              <a:off x="5273370" y="5379213"/>
              <a:ext cx="375920" cy="375920"/>
              <a:chOff x="2174240" y="3373120"/>
              <a:chExt cx="375920" cy="375920"/>
            </a:xfrm>
          </p:grpSpPr>
          <p:sp>
            <p:nvSpPr>
              <p:cNvPr id="157" name="Rectangle 15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8" name="Rectangle 15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9" name="Group 158"/>
            <p:cNvGrpSpPr/>
            <p:nvPr/>
          </p:nvGrpSpPr>
          <p:grpSpPr>
            <a:xfrm>
              <a:off x="5919272" y="5379213"/>
              <a:ext cx="375920" cy="375920"/>
              <a:chOff x="2174240" y="3373120"/>
              <a:chExt cx="375920" cy="375920"/>
            </a:xfrm>
          </p:grpSpPr>
          <p:sp>
            <p:nvSpPr>
              <p:cNvPr id="160" name="Rectangle 1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1" name="Rectangle 1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2" name="Group 161"/>
            <p:cNvGrpSpPr/>
            <p:nvPr/>
          </p:nvGrpSpPr>
          <p:grpSpPr>
            <a:xfrm>
              <a:off x="6565174" y="5379213"/>
              <a:ext cx="375920" cy="375920"/>
              <a:chOff x="2174240" y="3373120"/>
              <a:chExt cx="375920" cy="375920"/>
            </a:xfrm>
          </p:grpSpPr>
          <p:sp>
            <p:nvSpPr>
              <p:cNvPr id="163" name="Rectangle 16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5" name="Group 164"/>
            <p:cNvGrpSpPr/>
            <p:nvPr/>
          </p:nvGrpSpPr>
          <p:grpSpPr>
            <a:xfrm>
              <a:off x="7211080" y="5379213"/>
              <a:ext cx="375920" cy="375920"/>
              <a:chOff x="2174240" y="3373120"/>
              <a:chExt cx="375920" cy="375920"/>
            </a:xfrm>
          </p:grpSpPr>
          <p:sp>
            <p:nvSpPr>
              <p:cNvPr id="166" name="Rectangle 1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7" name="Rectangle 1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8" name="Group 167"/>
            <p:cNvGrpSpPr/>
            <p:nvPr/>
          </p:nvGrpSpPr>
          <p:grpSpPr>
            <a:xfrm>
              <a:off x="752056" y="5877053"/>
              <a:ext cx="375920" cy="375920"/>
              <a:chOff x="2174240" y="3373120"/>
              <a:chExt cx="375920" cy="375920"/>
            </a:xfrm>
          </p:grpSpPr>
          <p:sp>
            <p:nvSpPr>
              <p:cNvPr id="169" name="Rectangle 16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0" name="Rectangle 16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1" name="Group 170"/>
            <p:cNvGrpSpPr/>
            <p:nvPr/>
          </p:nvGrpSpPr>
          <p:grpSpPr>
            <a:xfrm>
              <a:off x="1397958" y="5877053"/>
              <a:ext cx="375920" cy="375920"/>
              <a:chOff x="2174240" y="3373120"/>
              <a:chExt cx="375920" cy="375920"/>
            </a:xfrm>
          </p:grpSpPr>
          <p:sp>
            <p:nvSpPr>
              <p:cNvPr id="172" name="Rectangle 1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4" name="Group 173"/>
            <p:cNvGrpSpPr/>
            <p:nvPr/>
          </p:nvGrpSpPr>
          <p:grpSpPr>
            <a:xfrm>
              <a:off x="2043860" y="5877053"/>
              <a:ext cx="375920" cy="375920"/>
              <a:chOff x="2174240" y="3373120"/>
              <a:chExt cx="375920" cy="375920"/>
            </a:xfrm>
          </p:grpSpPr>
          <p:sp>
            <p:nvSpPr>
              <p:cNvPr id="175" name="Rectangle 17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6" name="Rectangle 17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7" name="Group 176"/>
            <p:cNvGrpSpPr/>
            <p:nvPr/>
          </p:nvGrpSpPr>
          <p:grpSpPr>
            <a:xfrm>
              <a:off x="2689762" y="5877053"/>
              <a:ext cx="375920" cy="375920"/>
              <a:chOff x="2174240" y="3373120"/>
              <a:chExt cx="375920" cy="375920"/>
            </a:xfrm>
          </p:grpSpPr>
          <p:sp>
            <p:nvSpPr>
              <p:cNvPr id="178" name="Rectangle 1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9" name="Rectangle 1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0" name="Group 179"/>
            <p:cNvGrpSpPr/>
            <p:nvPr/>
          </p:nvGrpSpPr>
          <p:grpSpPr>
            <a:xfrm>
              <a:off x="3335664" y="5877053"/>
              <a:ext cx="375920" cy="375920"/>
              <a:chOff x="2174240" y="3373120"/>
              <a:chExt cx="375920" cy="375920"/>
            </a:xfrm>
          </p:grpSpPr>
          <p:sp>
            <p:nvSpPr>
              <p:cNvPr id="181" name="Rectangle 18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2" name="Rectangle 18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3" name="Group 182"/>
            <p:cNvGrpSpPr/>
            <p:nvPr/>
          </p:nvGrpSpPr>
          <p:grpSpPr>
            <a:xfrm>
              <a:off x="3981566" y="5877053"/>
              <a:ext cx="375920" cy="375920"/>
              <a:chOff x="2174240" y="3373120"/>
              <a:chExt cx="375920" cy="375920"/>
            </a:xfrm>
          </p:grpSpPr>
          <p:sp>
            <p:nvSpPr>
              <p:cNvPr id="184" name="Rectangle 1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5" name="Rectangle 1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6" name="Group 185"/>
            <p:cNvGrpSpPr/>
            <p:nvPr/>
          </p:nvGrpSpPr>
          <p:grpSpPr>
            <a:xfrm>
              <a:off x="4627468" y="5877053"/>
              <a:ext cx="375920" cy="375920"/>
              <a:chOff x="2174240" y="3373120"/>
              <a:chExt cx="375920" cy="375920"/>
            </a:xfrm>
          </p:grpSpPr>
          <p:sp>
            <p:nvSpPr>
              <p:cNvPr id="187" name="Rectangle 18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8" name="Rectangle 18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9" name="Group 188"/>
            <p:cNvGrpSpPr/>
            <p:nvPr/>
          </p:nvGrpSpPr>
          <p:grpSpPr>
            <a:xfrm>
              <a:off x="5273370" y="5877053"/>
              <a:ext cx="375920" cy="375920"/>
              <a:chOff x="2174240" y="3373120"/>
              <a:chExt cx="375920" cy="375920"/>
            </a:xfrm>
          </p:grpSpPr>
          <p:sp>
            <p:nvSpPr>
              <p:cNvPr id="190" name="Rectangle 18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1" name="Rectangle 19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2" name="Group 191"/>
            <p:cNvGrpSpPr/>
            <p:nvPr/>
          </p:nvGrpSpPr>
          <p:grpSpPr>
            <a:xfrm>
              <a:off x="5919272" y="5877053"/>
              <a:ext cx="375920" cy="375920"/>
              <a:chOff x="2174240" y="3373120"/>
              <a:chExt cx="375920" cy="375920"/>
            </a:xfrm>
          </p:grpSpPr>
          <p:sp>
            <p:nvSpPr>
              <p:cNvPr id="193" name="Rectangle 19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4" name="Rectangle 19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5" name="Group 194"/>
            <p:cNvGrpSpPr/>
            <p:nvPr/>
          </p:nvGrpSpPr>
          <p:grpSpPr>
            <a:xfrm>
              <a:off x="6565174" y="5877053"/>
              <a:ext cx="375920" cy="375920"/>
              <a:chOff x="2174240" y="3373120"/>
              <a:chExt cx="375920" cy="375920"/>
            </a:xfrm>
          </p:grpSpPr>
          <p:sp>
            <p:nvSpPr>
              <p:cNvPr id="196" name="Rectangle 19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7" name="Rectangle 19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8" name="Group 197"/>
            <p:cNvGrpSpPr/>
            <p:nvPr/>
          </p:nvGrpSpPr>
          <p:grpSpPr>
            <a:xfrm>
              <a:off x="7211080" y="5877053"/>
              <a:ext cx="375920" cy="375920"/>
              <a:chOff x="2174240" y="3373120"/>
              <a:chExt cx="375920" cy="375920"/>
            </a:xfrm>
          </p:grpSpPr>
          <p:sp>
            <p:nvSpPr>
              <p:cNvPr id="199" name="Rectangle 19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Rectangle 19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01" name="TextBox 200"/>
            <p:cNvSpPr txBox="1"/>
            <p:nvPr/>
          </p:nvSpPr>
          <p:spPr>
            <a:xfrm>
              <a:off x="2185339" y="2856926"/>
              <a:ext cx="3727249" cy="591792"/>
            </a:xfrm>
            <a:prstGeom prst="rect">
              <a:avLst/>
            </a:prstGeom>
            <a:noFill/>
          </p:spPr>
          <p:txBody>
            <a:bodyPr wrap="none" rtlCol="0">
              <a:spAutoFit/>
            </a:bodyPr>
            <a:lstStyle/>
            <a:p>
              <a:pPr algn="ctr"/>
              <a:r>
                <a:rPr lang="en-US" sz="1200" dirty="0"/>
                <a:t>Mob </a:t>
              </a:r>
            </a:p>
            <a:p>
              <a:pPr algn="ctr"/>
              <a:r>
                <a:rPr lang="en-US" sz="1050" dirty="0"/>
                <a:t>(people rotate counter-clockwise every 4 mins)</a:t>
              </a:r>
            </a:p>
          </p:txBody>
        </p:sp>
        <p:sp>
          <p:nvSpPr>
            <p:cNvPr id="202" name="Trapezoid 201"/>
            <p:cNvSpPr/>
            <p:nvPr/>
          </p:nvSpPr>
          <p:spPr>
            <a:xfrm rot="2122970">
              <a:off x="5552698" y="2712487"/>
              <a:ext cx="1559457" cy="45719"/>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a:p>
              <a:pPr algn="ctr"/>
              <a:r>
                <a:rPr lang="en-US" dirty="0"/>
                <a:t>White Board</a:t>
              </a:r>
            </a:p>
          </p:txBody>
        </p:sp>
        <p:sp>
          <p:nvSpPr>
            <p:cNvPr id="203" name="Rectangle 202"/>
            <p:cNvSpPr/>
            <p:nvPr/>
          </p:nvSpPr>
          <p:spPr>
            <a:xfrm>
              <a:off x="5790186" y="3581598"/>
              <a:ext cx="1100218" cy="369332"/>
            </a:xfrm>
            <a:prstGeom prst="rect">
              <a:avLst/>
            </a:prstGeom>
          </p:spPr>
          <p:txBody>
            <a:bodyPr wrap="none">
              <a:spAutoFit/>
            </a:bodyPr>
            <a:lstStyle/>
            <a:p>
              <a:r>
                <a:rPr lang="en-US" dirty="0"/>
                <a:t>Navigator</a:t>
              </a:r>
            </a:p>
          </p:txBody>
        </p:sp>
        <p:sp>
          <p:nvSpPr>
            <p:cNvPr id="204" name="Rectangle 203"/>
            <p:cNvSpPr/>
            <p:nvPr/>
          </p:nvSpPr>
          <p:spPr>
            <a:xfrm>
              <a:off x="1098583" y="2856926"/>
              <a:ext cx="854810" cy="415293"/>
            </a:xfrm>
            <a:prstGeom prst="rect">
              <a:avLst/>
            </a:prstGeom>
          </p:spPr>
          <p:txBody>
            <a:bodyPr wrap="none">
              <a:spAutoFit/>
            </a:bodyPr>
            <a:lstStyle/>
            <a:p>
              <a:r>
                <a:rPr lang="en-US" sz="1400" dirty="0"/>
                <a:t>Driver</a:t>
              </a:r>
            </a:p>
          </p:txBody>
        </p:sp>
      </p:grpSp>
      <p:sp>
        <p:nvSpPr>
          <p:cNvPr id="103" name="Rectangle 102">
            <a:extLst>
              <a:ext uri="{FF2B5EF4-FFF2-40B4-BE49-F238E27FC236}">
                <a16:creationId xmlns:a16="http://schemas.microsoft.com/office/drawing/2014/main" id="{BA2491C3-F786-0645-8265-7F84698FA5F5}"/>
              </a:ext>
            </a:extLst>
          </p:cNvPr>
          <p:cNvSpPr/>
          <p:nvPr/>
        </p:nvSpPr>
        <p:spPr>
          <a:xfrm>
            <a:off x="7543800" y="4400550"/>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Proficiency</a:t>
            </a:r>
          </a:p>
        </p:txBody>
      </p:sp>
    </p:spTree>
    <p:extLst>
      <p:ext uri="{BB962C8B-B14F-4D97-AF65-F5344CB8AC3E}">
        <p14:creationId xmlns:p14="http://schemas.microsoft.com/office/powerpoint/2010/main" val="2818532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Pairs</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7620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0" name="Group 19"/>
          <p:cNvGrpSpPr/>
          <p:nvPr/>
        </p:nvGrpSpPr>
        <p:grpSpPr>
          <a:xfrm>
            <a:off x="1066800" y="18859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545483" y="1885950"/>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04" name="Rectangle 103"/>
          <p:cNvSpPr/>
          <p:nvPr/>
        </p:nvSpPr>
        <p:spPr>
          <a:xfrm>
            <a:off x="23622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5" name="Group 104"/>
          <p:cNvGrpSpPr/>
          <p:nvPr/>
        </p:nvGrpSpPr>
        <p:grpSpPr>
          <a:xfrm>
            <a:off x="2667000" y="1885950"/>
            <a:ext cx="278597" cy="278597"/>
            <a:chOff x="2174240" y="3373120"/>
            <a:chExt cx="375920" cy="375920"/>
          </a:xfrm>
        </p:grpSpPr>
        <p:sp>
          <p:nvSpPr>
            <p:cNvPr id="106" name="Rectangle 10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7" name="Rectangle 10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8" name="Group 107"/>
          <p:cNvGrpSpPr/>
          <p:nvPr/>
        </p:nvGrpSpPr>
        <p:grpSpPr>
          <a:xfrm>
            <a:off x="3145683" y="1885950"/>
            <a:ext cx="278597" cy="278597"/>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1" name="Rectangle 110"/>
          <p:cNvSpPr/>
          <p:nvPr/>
        </p:nvSpPr>
        <p:spPr>
          <a:xfrm>
            <a:off x="39624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2" name="Group 111"/>
          <p:cNvGrpSpPr/>
          <p:nvPr/>
        </p:nvGrpSpPr>
        <p:grpSpPr>
          <a:xfrm>
            <a:off x="4267200" y="1885950"/>
            <a:ext cx="278597" cy="278597"/>
            <a:chOff x="2174240" y="3373120"/>
            <a:chExt cx="375920" cy="375920"/>
          </a:xfrm>
        </p:grpSpPr>
        <p:sp>
          <p:nvSpPr>
            <p:cNvPr id="113" name="Rectangle 1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4" name="Rectangle 1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5" name="Group 114"/>
          <p:cNvGrpSpPr/>
          <p:nvPr/>
        </p:nvGrpSpPr>
        <p:grpSpPr>
          <a:xfrm>
            <a:off x="4745883" y="18859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8" name="Rectangle 117"/>
          <p:cNvSpPr/>
          <p:nvPr/>
        </p:nvSpPr>
        <p:spPr>
          <a:xfrm>
            <a:off x="7620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1066800" y="29527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1545483" y="29527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5" name="Rectangle 124"/>
          <p:cNvSpPr/>
          <p:nvPr/>
        </p:nvSpPr>
        <p:spPr>
          <a:xfrm>
            <a:off x="23622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6" name="Group 125"/>
          <p:cNvGrpSpPr/>
          <p:nvPr/>
        </p:nvGrpSpPr>
        <p:grpSpPr>
          <a:xfrm>
            <a:off x="2667000" y="2952750"/>
            <a:ext cx="278597" cy="278597"/>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9" name="Group 128"/>
          <p:cNvGrpSpPr/>
          <p:nvPr/>
        </p:nvGrpSpPr>
        <p:grpSpPr>
          <a:xfrm>
            <a:off x="3145683" y="29527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2" name="Rectangle 131"/>
          <p:cNvSpPr/>
          <p:nvPr/>
        </p:nvSpPr>
        <p:spPr>
          <a:xfrm>
            <a:off x="39624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3" name="Group 132"/>
          <p:cNvGrpSpPr/>
          <p:nvPr/>
        </p:nvGrpSpPr>
        <p:grpSpPr>
          <a:xfrm>
            <a:off x="4267200" y="2952750"/>
            <a:ext cx="278597" cy="278597"/>
            <a:chOff x="2174240" y="3373120"/>
            <a:chExt cx="375920" cy="375920"/>
          </a:xfrm>
        </p:grpSpPr>
        <p:sp>
          <p:nvSpPr>
            <p:cNvPr id="134" name="Rectangle 1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Rectangle 1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6" name="Group 135"/>
          <p:cNvGrpSpPr/>
          <p:nvPr/>
        </p:nvGrpSpPr>
        <p:grpSpPr>
          <a:xfrm>
            <a:off x="4745883" y="2952750"/>
            <a:ext cx="278597" cy="278597"/>
            <a:chOff x="2174240" y="3373120"/>
            <a:chExt cx="375920" cy="375920"/>
          </a:xfrm>
        </p:grpSpPr>
        <p:sp>
          <p:nvSpPr>
            <p:cNvPr id="137" name="Rectangle 13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Rectangle 13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9" name="Rectangle 138"/>
          <p:cNvSpPr/>
          <p:nvPr/>
        </p:nvSpPr>
        <p:spPr>
          <a:xfrm>
            <a:off x="7620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0" name="Group 139"/>
          <p:cNvGrpSpPr/>
          <p:nvPr/>
        </p:nvGrpSpPr>
        <p:grpSpPr>
          <a:xfrm>
            <a:off x="1066800" y="4095750"/>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545483" y="40957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46" name="Rectangle 145"/>
          <p:cNvSpPr/>
          <p:nvPr/>
        </p:nvSpPr>
        <p:spPr>
          <a:xfrm>
            <a:off x="23622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2667000" y="4095750"/>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145683" y="4095750"/>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3" name="Rectangle 152"/>
          <p:cNvSpPr/>
          <p:nvPr/>
        </p:nvSpPr>
        <p:spPr>
          <a:xfrm>
            <a:off x="3962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4" name="Group 153"/>
          <p:cNvGrpSpPr/>
          <p:nvPr/>
        </p:nvGrpSpPr>
        <p:grpSpPr>
          <a:xfrm>
            <a:off x="4267200" y="4095750"/>
            <a:ext cx="278597" cy="278597"/>
            <a:chOff x="2174240" y="3373120"/>
            <a:chExt cx="375920" cy="375920"/>
          </a:xfrm>
        </p:grpSpPr>
        <p:sp>
          <p:nvSpPr>
            <p:cNvPr id="155" name="Rectangle 15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7" name="Group 156"/>
          <p:cNvGrpSpPr/>
          <p:nvPr/>
        </p:nvGrpSpPr>
        <p:grpSpPr>
          <a:xfrm>
            <a:off x="4745883" y="40957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A47965E3-E27F-7047-BDFD-D09EEFC172C0}"/>
              </a:ext>
            </a:extLst>
          </p:cNvPr>
          <p:cNvSpPr/>
          <p:nvPr/>
        </p:nvSpPr>
        <p:spPr>
          <a:xfrm>
            <a:off x="7543800" y="4400550"/>
            <a:ext cx="90441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Fluency</a:t>
            </a:r>
          </a:p>
        </p:txBody>
      </p:sp>
    </p:spTree>
    <p:extLst>
      <p:ext uri="{BB962C8B-B14F-4D97-AF65-F5344CB8AC3E}">
        <p14:creationId xmlns:p14="http://schemas.microsoft.com/office/powerpoint/2010/main" val="2818532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Workshop</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1039579" y="1809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rapezoid 5"/>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 name="Group 1"/>
          <p:cNvGrpSpPr/>
          <p:nvPr/>
        </p:nvGrpSpPr>
        <p:grpSpPr>
          <a:xfrm rot="16200000">
            <a:off x="2276461" y="2100292"/>
            <a:ext cx="654878" cy="278599"/>
            <a:chOff x="5638800" y="2114550"/>
            <a:chExt cx="654878" cy="278599"/>
          </a:xfrm>
        </p:grpSpPr>
        <p:grpSp>
          <p:nvGrpSpPr>
            <p:cNvPr id="7" name="Group 6"/>
            <p:cNvGrpSpPr/>
            <p:nvPr/>
          </p:nvGrpSpPr>
          <p:grpSpPr>
            <a:xfrm>
              <a:off x="5638800" y="2114550"/>
              <a:ext cx="278597" cy="278597"/>
              <a:chOff x="2174240" y="3373120"/>
              <a:chExt cx="375920" cy="375920"/>
            </a:xfrm>
          </p:grpSpPr>
          <p:sp>
            <p:nvSpPr>
              <p:cNvPr id="8" name="Rectangle 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 name="Group 9"/>
            <p:cNvGrpSpPr/>
            <p:nvPr/>
          </p:nvGrpSpPr>
          <p:grpSpPr>
            <a:xfrm>
              <a:off x="6015081" y="2114552"/>
              <a:ext cx="278597" cy="278597"/>
              <a:chOff x="2036071" y="3373122"/>
              <a:chExt cx="375921" cy="375920"/>
            </a:xfrm>
          </p:grpSpPr>
          <p:sp>
            <p:nvSpPr>
              <p:cNvPr id="11" name="Rectangle 10"/>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27" name="Rectangle 26"/>
          <p:cNvSpPr/>
          <p:nvPr/>
        </p:nvSpPr>
        <p:spPr>
          <a:xfrm>
            <a:off x="1039579" y="2190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8" name="Group 27"/>
          <p:cNvGrpSpPr/>
          <p:nvPr/>
        </p:nvGrpSpPr>
        <p:grpSpPr>
          <a:xfrm>
            <a:off x="1245399" y="2674153"/>
            <a:ext cx="278597" cy="278597"/>
            <a:chOff x="2174240" y="3373120"/>
            <a:chExt cx="375920" cy="375920"/>
          </a:xfrm>
        </p:grpSpPr>
        <p:sp>
          <p:nvSpPr>
            <p:cNvPr id="29" name="Rectangle 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1724082" y="2674153"/>
            <a:ext cx="278597" cy="278597"/>
            <a:chOff x="2174240" y="3373120"/>
            <a:chExt cx="375920" cy="375920"/>
          </a:xfrm>
        </p:grpSpPr>
        <p:sp>
          <p:nvSpPr>
            <p:cNvPr id="32" name="Rectangle 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ectangle 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9" name="Group 68"/>
          <p:cNvGrpSpPr/>
          <p:nvPr/>
        </p:nvGrpSpPr>
        <p:grpSpPr>
          <a:xfrm rot="5400000">
            <a:off x="523859" y="2074089"/>
            <a:ext cx="654878" cy="278599"/>
            <a:chOff x="5638800" y="2114550"/>
            <a:chExt cx="654878" cy="278599"/>
          </a:xfrm>
        </p:grpSpPr>
        <p:grpSp>
          <p:nvGrpSpPr>
            <p:cNvPr id="70" name="Group 69"/>
            <p:cNvGrpSpPr/>
            <p:nvPr/>
          </p:nvGrpSpPr>
          <p:grpSpPr>
            <a:xfrm>
              <a:off x="5638800" y="2114550"/>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1" name="Group 70"/>
            <p:cNvGrpSpPr/>
            <p:nvPr/>
          </p:nvGrpSpPr>
          <p:grpSpPr>
            <a:xfrm>
              <a:off x="6015081" y="2114552"/>
              <a:ext cx="278597" cy="278597"/>
              <a:chOff x="2036071" y="3373122"/>
              <a:chExt cx="375921" cy="375920"/>
            </a:xfrm>
          </p:grpSpPr>
          <p:sp>
            <p:nvSpPr>
              <p:cNvPr id="72" name="Rectangle 7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76" name="Group 75"/>
          <p:cNvGrpSpPr/>
          <p:nvPr/>
        </p:nvGrpSpPr>
        <p:grpSpPr>
          <a:xfrm rot="10800000">
            <a:off x="1321599" y="1428750"/>
            <a:ext cx="278597" cy="278597"/>
            <a:chOff x="2174240" y="3373120"/>
            <a:chExt cx="375920" cy="375920"/>
          </a:xfrm>
        </p:grpSpPr>
        <p:sp>
          <p:nvSpPr>
            <p:cNvPr id="77" name="Rectangle 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8" name="Rectangle 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9" name="Group 78"/>
          <p:cNvGrpSpPr/>
          <p:nvPr/>
        </p:nvGrpSpPr>
        <p:grpSpPr>
          <a:xfrm rot="10800000">
            <a:off x="1800282" y="1428750"/>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82" name="Rectangle 81"/>
          <p:cNvSpPr/>
          <p:nvPr/>
        </p:nvSpPr>
        <p:spPr>
          <a:xfrm>
            <a:off x="3810000" y="1962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3" name="Group 82"/>
          <p:cNvGrpSpPr/>
          <p:nvPr/>
        </p:nvGrpSpPr>
        <p:grpSpPr>
          <a:xfrm rot="16200000">
            <a:off x="5046882" y="2252692"/>
            <a:ext cx="654878" cy="278599"/>
            <a:chOff x="5638800" y="2114550"/>
            <a:chExt cx="654878" cy="278599"/>
          </a:xfrm>
        </p:grpSpPr>
        <p:grpSp>
          <p:nvGrpSpPr>
            <p:cNvPr id="84" name="Group 83"/>
            <p:cNvGrpSpPr/>
            <p:nvPr/>
          </p:nvGrpSpPr>
          <p:grpSpPr>
            <a:xfrm>
              <a:off x="5638800" y="21145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85" name="Group 84"/>
            <p:cNvGrpSpPr/>
            <p:nvPr/>
          </p:nvGrpSpPr>
          <p:grpSpPr>
            <a:xfrm>
              <a:off x="6015081" y="2114552"/>
              <a:ext cx="278597" cy="278597"/>
              <a:chOff x="2036071" y="3373122"/>
              <a:chExt cx="375921" cy="375920"/>
            </a:xfrm>
          </p:grpSpPr>
          <p:sp>
            <p:nvSpPr>
              <p:cNvPr id="86" name="Rectangle 8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90" name="Rectangle 89"/>
          <p:cNvSpPr/>
          <p:nvPr/>
        </p:nvSpPr>
        <p:spPr>
          <a:xfrm>
            <a:off x="3810000" y="2343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1" name="Group 90"/>
          <p:cNvGrpSpPr/>
          <p:nvPr/>
        </p:nvGrpSpPr>
        <p:grpSpPr>
          <a:xfrm>
            <a:off x="4015820" y="2826553"/>
            <a:ext cx="278597" cy="278597"/>
            <a:chOff x="2174240" y="3373120"/>
            <a:chExt cx="375920" cy="375920"/>
          </a:xfrm>
        </p:grpSpPr>
        <p:sp>
          <p:nvSpPr>
            <p:cNvPr id="92" name="Rectangle 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Rectangle 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4" name="Group 93"/>
          <p:cNvGrpSpPr/>
          <p:nvPr/>
        </p:nvGrpSpPr>
        <p:grpSpPr>
          <a:xfrm>
            <a:off x="4494503" y="2826553"/>
            <a:ext cx="278597" cy="278597"/>
            <a:chOff x="2174240" y="3373120"/>
            <a:chExt cx="375920" cy="375920"/>
          </a:xfrm>
        </p:grpSpPr>
        <p:sp>
          <p:nvSpPr>
            <p:cNvPr id="95" name="Rectangle 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6" name="Rectangle 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7" name="Group 96"/>
          <p:cNvGrpSpPr/>
          <p:nvPr/>
        </p:nvGrpSpPr>
        <p:grpSpPr>
          <a:xfrm rot="5400000">
            <a:off x="3294280" y="2226489"/>
            <a:ext cx="654878" cy="278599"/>
            <a:chOff x="5638800" y="2114550"/>
            <a:chExt cx="654878" cy="278599"/>
          </a:xfrm>
        </p:grpSpPr>
        <p:grpSp>
          <p:nvGrpSpPr>
            <p:cNvPr id="98" name="Group 97"/>
            <p:cNvGrpSpPr/>
            <p:nvPr/>
          </p:nvGrpSpPr>
          <p:grpSpPr>
            <a:xfrm>
              <a:off x="5638800" y="2114550"/>
              <a:ext cx="278597" cy="278597"/>
              <a:chOff x="2174240" y="3373120"/>
              <a:chExt cx="375920" cy="375920"/>
            </a:xfrm>
          </p:grpSpPr>
          <p:sp>
            <p:nvSpPr>
              <p:cNvPr id="102" name="Rectangle 10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Rectangle 10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9" name="Group 98"/>
            <p:cNvGrpSpPr/>
            <p:nvPr/>
          </p:nvGrpSpPr>
          <p:grpSpPr>
            <a:xfrm>
              <a:off x="6015081" y="2114552"/>
              <a:ext cx="278597" cy="278597"/>
              <a:chOff x="2036071" y="3373122"/>
              <a:chExt cx="375921" cy="375920"/>
            </a:xfrm>
          </p:grpSpPr>
          <p:sp>
            <p:nvSpPr>
              <p:cNvPr id="100" name="Rectangle 99"/>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1" name="Rectangle 100"/>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04" name="Group 103"/>
          <p:cNvGrpSpPr/>
          <p:nvPr/>
        </p:nvGrpSpPr>
        <p:grpSpPr>
          <a:xfrm rot="10800000">
            <a:off x="4092020" y="15811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rot="10800000">
            <a:off x="4570703" y="15811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0" name="Rectangle 109"/>
          <p:cNvSpPr/>
          <p:nvPr/>
        </p:nvSpPr>
        <p:spPr>
          <a:xfrm>
            <a:off x="2057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1" name="Group 110"/>
          <p:cNvGrpSpPr/>
          <p:nvPr/>
        </p:nvGrpSpPr>
        <p:grpSpPr>
          <a:xfrm rot="16200000">
            <a:off x="3294282" y="3852892"/>
            <a:ext cx="654878" cy="278599"/>
            <a:chOff x="5638800" y="2114550"/>
            <a:chExt cx="654878" cy="278599"/>
          </a:xfrm>
        </p:grpSpPr>
        <p:grpSp>
          <p:nvGrpSpPr>
            <p:cNvPr id="112" name="Group 111"/>
            <p:cNvGrpSpPr/>
            <p:nvPr/>
          </p:nvGrpSpPr>
          <p:grpSpPr>
            <a:xfrm>
              <a:off x="5638800" y="21145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6015081" y="2114552"/>
              <a:ext cx="278597" cy="278597"/>
              <a:chOff x="2036071" y="3373122"/>
              <a:chExt cx="375921" cy="375920"/>
            </a:xfrm>
          </p:grpSpPr>
          <p:sp>
            <p:nvSpPr>
              <p:cNvPr id="114" name="Rectangle 113"/>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18" name="Rectangle 117"/>
          <p:cNvSpPr/>
          <p:nvPr/>
        </p:nvSpPr>
        <p:spPr>
          <a:xfrm>
            <a:off x="20574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2263220" y="4426753"/>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2741903" y="4426753"/>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rot="5400000">
            <a:off x="1541680" y="3826689"/>
            <a:ext cx="654878" cy="278599"/>
            <a:chOff x="5638800" y="2114550"/>
            <a:chExt cx="654878" cy="278599"/>
          </a:xfrm>
        </p:grpSpPr>
        <p:grpSp>
          <p:nvGrpSpPr>
            <p:cNvPr id="126" name="Group 125"/>
            <p:cNvGrpSpPr/>
            <p:nvPr/>
          </p:nvGrpSpPr>
          <p:grpSpPr>
            <a:xfrm>
              <a:off x="5638800" y="21145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7" name="Group 126"/>
            <p:cNvGrpSpPr/>
            <p:nvPr/>
          </p:nvGrpSpPr>
          <p:grpSpPr>
            <a:xfrm>
              <a:off x="6015081" y="2114552"/>
              <a:ext cx="278597" cy="278597"/>
              <a:chOff x="2036071" y="3373122"/>
              <a:chExt cx="375921" cy="375920"/>
            </a:xfrm>
          </p:grpSpPr>
          <p:sp>
            <p:nvSpPr>
              <p:cNvPr id="128" name="Rectangle 127"/>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Rectangle 128"/>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32" name="Group 131"/>
          <p:cNvGrpSpPr/>
          <p:nvPr/>
        </p:nvGrpSpPr>
        <p:grpSpPr>
          <a:xfrm rot="10800000">
            <a:off x="2339420" y="3181350"/>
            <a:ext cx="278597" cy="278597"/>
            <a:chOff x="2174240" y="3373120"/>
            <a:chExt cx="375920" cy="375920"/>
          </a:xfrm>
        </p:grpSpPr>
        <p:sp>
          <p:nvSpPr>
            <p:cNvPr id="133" name="Rectangle 13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Rectangle 13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5" name="Group 134"/>
          <p:cNvGrpSpPr/>
          <p:nvPr/>
        </p:nvGrpSpPr>
        <p:grpSpPr>
          <a:xfrm rot="10800000">
            <a:off x="2818103" y="3181350"/>
            <a:ext cx="278597" cy="278597"/>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8" name="Rectangle 137"/>
          <p:cNvSpPr/>
          <p:nvPr/>
        </p:nvSpPr>
        <p:spPr>
          <a:xfrm>
            <a:off x="48006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9" name="Group 138"/>
          <p:cNvGrpSpPr/>
          <p:nvPr/>
        </p:nvGrpSpPr>
        <p:grpSpPr>
          <a:xfrm rot="16200000">
            <a:off x="6037482" y="3852892"/>
            <a:ext cx="654878" cy="278599"/>
            <a:chOff x="5638800" y="2114550"/>
            <a:chExt cx="654878" cy="278599"/>
          </a:xfrm>
        </p:grpSpPr>
        <p:grpSp>
          <p:nvGrpSpPr>
            <p:cNvPr id="140" name="Group 139"/>
            <p:cNvGrpSpPr/>
            <p:nvPr/>
          </p:nvGrpSpPr>
          <p:grpSpPr>
            <a:xfrm>
              <a:off x="5638800" y="21145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6015081" y="2114552"/>
              <a:ext cx="278597" cy="278597"/>
              <a:chOff x="2036071" y="3373122"/>
              <a:chExt cx="375921" cy="375920"/>
            </a:xfrm>
          </p:grpSpPr>
          <p:sp>
            <p:nvSpPr>
              <p:cNvPr id="142" name="Rectangle 14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46" name="Rectangle 145"/>
          <p:cNvSpPr/>
          <p:nvPr/>
        </p:nvSpPr>
        <p:spPr>
          <a:xfrm>
            <a:off x="48006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5006420" y="4426753"/>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5485103" y="4426753"/>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rot="5400000">
            <a:off x="4284880" y="3826689"/>
            <a:ext cx="654878" cy="278599"/>
            <a:chOff x="5638800" y="2114550"/>
            <a:chExt cx="654878" cy="278599"/>
          </a:xfrm>
        </p:grpSpPr>
        <p:grpSp>
          <p:nvGrpSpPr>
            <p:cNvPr id="154" name="Group 153"/>
            <p:cNvGrpSpPr/>
            <p:nvPr/>
          </p:nvGrpSpPr>
          <p:grpSpPr>
            <a:xfrm>
              <a:off x="5638800" y="21145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6015081" y="2114552"/>
              <a:ext cx="278597" cy="278597"/>
              <a:chOff x="2036071" y="3373122"/>
              <a:chExt cx="375921" cy="375920"/>
            </a:xfrm>
          </p:grpSpPr>
          <p:sp>
            <p:nvSpPr>
              <p:cNvPr id="156" name="Rectangle 15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60" name="Group 159"/>
          <p:cNvGrpSpPr/>
          <p:nvPr/>
        </p:nvGrpSpPr>
        <p:grpSpPr>
          <a:xfrm rot="10800000">
            <a:off x="5082620" y="3181350"/>
            <a:ext cx="278597" cy="278597"/>
            <a:chOff x="2174240" y="3373120"/>
            <a:chExt cx="375920" cy="375920"/>
          </a:xfrm>
        </p:grpSpPr>
        <p:sp>
          <p:nvSpPr>
            <p:cNvPr id="161" name="Rectangle 16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2" name="Rectangle 16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3" name="Group 162"/>
          <p:cNvGrpSpPr/>
          <p:nvPr/>
        </p:nvGrpSpPr>
        <p:grpSpPr>
          <a:xfrm rot="10800000">
            <a:off x="5561303" y="3181350"/>
            <a:ext cx="278597" cy="278597"/>
            <a:chOff x="2174240" y="3373120"/>
            <a:chExt cx="375920" cy="375920"/>
          </a:xfrm>
        </p:grpSpPr>
        <p:sp>
          <p:nvSpPr>
            <p:cNvPr id="164" name="Rectangle 1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66" name="Rectangle 165">
            <a:extLst>
              <a:ext uri="{FF2B5EF4-FFF2-40B4-BE49-F238E27FC236}">
                <a16:creationId xmlns:a16="http://schemas.microsoft.com/office/drawing/2014/main" id="{299C9E42-F949-AB47-A629-BC5389F14075}"/>
              </a:ext>
            </a:extLst>
          </p:cNvPr>
          <p:cNvSpPr/>
          <p:nvPr/>
        </p:nvSpPr>
        <p:spPr>
          <a:xfrm>
            <a:off x="7483295" y="3900951"/>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Proficiency</a:t>
            </a:r>
          </a:p>
        </p:txBody>
      </p:sp>
      <p:sp>
        <p:nvSpPr>
          <p:cNvPr id="167" name="Rectangle 166">
            <a:extLst>
              <a:ext uri="{FF2B5EF4-FFF2-40B4-BE49-F238E27FC236}">
                <a16:creationId xmlns:a16="http://schemas.microsoft.com/office/drawing/2014/main" id="{D50FD3FC-DE12-9F40-B911-8666B2B4FE92}"/>
              </a:ext>
            </a:extLst>
          </p:cNvPr>
          <p:cNvSpPr/>
          <p:nvPr/>
        </p:nvSpPr>
        <p:spPr>
          <a:xfrm>
            <a:off x="7483295" y="4373566"/>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accent1">
                    <a:lumMod val="40000"/>
                    <a:lumOff val="60000"/>
                  </a:schemeClr>
                </a:solidFill>
              </a:rPr>
              <a:t>Fluency</a:t>
            </a:r>
          </a:p>
        </p:txBody>
      </p:sp>
      <p:sp>
        <p:nvSpPr>
          <p:cNvPr id="168" name="Rectangle 167">
            <a:extLst>
              <a:ext uri="{FF2B5EF4-FFF2-40B4-BE49-F238E27FC236}">
                <a16:creationId xmlns:a16="http://schemas.microsoft.com/office/drawing/2014/main" id="{E7642F5E-8BF9-1B46-9041-6A4D56937B4C}"/>
              </a:ext>
            </a:extLst>
          </p:cNvPr>
          <p:cNvSpPr/>
          <p:nvPr/>
        </p:nvSpPr>
        <p:spPr>
          <a:xfrm>
            <a:off x="7481091" y="3419951"/>
            <a:ext cx="1200200"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Awareness</a:t>
            </a:r>
          </a:p>
        </p:txBody>
      </p:sp>
    </p:spTree>
    <p:extLst>
      <p:ext uri="{BB962C8B-B14F-4D97-AF65-F5344CB8AC3E}">
        <p14:creationId xmlns:p14="http://schemas.microsoft.com/office/powerpoint/2010/main" val="2818532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a</a:t>
            </a:r>
            <a:br>
              <a:rPr lang="en-US" sz="8000" dirty="0"/>
            </a:br>
            <a:r>
              <a:rPr lang="en-US" sz="9600" dirty="0"/>
              <a:t>MICROSKILLS </a:t>
            </a:r>
            <a:br>
              <a:rPr lang="en-US" sz="9600" dirty="0"/>
            </a:br>
            <a:r>
              <a:rPr lang="en-US" sz="4400" dirty="0"/>
              <a:t>WEEK</a:t>
            </a:r>
          </a:p>
        </p:txBody>
      </p:sp>
      <p:sp>
        <p:nvSpPr>
          <p:cNvPr id="3" name="Rectangle 2">
            <a:extLst>
              <a:ext uri="{FF2B5EF4-FFF2-40B4-BE49-F238E27FC236}">
                <a16:creationId xmlns:a16="http://schemas.microsoft.com/office/drawing/2014/main" id="{8DCB07E8-E412-964D-A410-6956EB214AF8}"/>
              </a:ext>
            </a:extLst>
          </p:cNvPr>
          <p:cNvSpPr/>
          <p:nvPr/>
        </p:nvSpPr>
        <p:spPr>
          <a:xfrm>
            <a:off x="7483295" y="4373566"/>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accent1">
                    <a:lumMod val="40000"/>
                    <a:lumOff val="60000"/>
                  </a:schemeClr>
                </a:solidFill>
              </a:rPr>
              <a:t>Fluency</a:t>
            </a:r>
          </a:p>
        </p:txBody>
      </p:sp>
    </p:spTree>
    <p:extLst>
      <p:ext uri="{BB962C8B-B14F-4D97-AF65-F5344CB8AC3E}">
        <p14:creationId xmlns:p14="http://schemas.microsoft.com/office/powerpoint/2010/main" val="76426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0" y="0"/>
            <a:ext cx="9136912" cy="5143500"/>
          </a:xfrm>
          <a:prstGeom prst="rect">
            <a:avLst/>
          </a:prstGeom>
        </p:spPr>
      </p:pic>
    </p:spTree>
    <p:extLst>
      <p:ext uri="{BB962C8B-B14F-4D97-AF65-F5344CB8AC3E}">
        <p14:creationId xmlns:p14="http://schemas.microsoft.com/office/powerpoint/2010/main" val="3083049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2628" y="0"/>
            <a:ext cx="9144000" cy="5143500"/>
          </a:xfrm>
          <a:prstGeom prst="rect">
            <a:avLst/>
          </a:prstGeom>
        </p:spPr>
      </p:pic>
      <p:cxnSp>
        <p:nvCxnSpPr>
          <p:cNvPr id="3" name="Straight Connector 2">
            <a:extLst>
              <a:ext uri="{FF2B5EF4-FFF2-40B4-BE49-F238E27FC236}">
                <a16:creationId xmlns:a16="http://schemas.microsoft.com/office/drawing/2014/main" id="{6B15F43D-A287-0B47-A595-6A4658F81919}"/>
              </a:ext>
            </a:extLst>
          </p:cNvPr>
          <p:cNvCxnSpPr>
            <a:cxnSpLocks/>
          </p:cNvCxnSpPr>
          <p:nvPr/>
        </p:nvCxnSpPr>
        <p:spPr>
          <a:xfrm flipH="1">
            <a:off x="0" y="1504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3662328-A816-F048-8DB2-DB32861081C8}"/>
              </a:ext>
            </a:extLst>
          </p:cNvPr>
          <p:cNvCxnSpPr/>
          <p:nvPr/>
        </p:nvCxnSpPr>
        <p:spPr>
          <a:xfrm>
            <a:off x="1523114"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03856A-15A8-F54E-9B69-1354C14AEFEC}"/>
              </a:ext>
            </a:extLst>
          </p:cNvPr>
          <p:cNvCxnSpPr/>
          <p:nvPr/>
        </p:nvCxnSpPr>
        <p:spPr>
          <a:xfrm>
            <a:off x="3046228"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110BA5-95F3-F948-A5B9-E1490F52E00D}"/>
              </a:ext>
            </a:extLst>
          </p:cNvPr>
          <p:cNvCxnSpPr/>
          <p:nvPr/>
        </p:nvCxnSpPr>
        <p:spPr>
          <a:xfrm>
            <a:off x="4569342"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D40AF8-31F4-B44A-9D4D-6BF5B6E46BA8}"/>
              </a:ext>
            </a:extLst>
          </p:cNvPr>
          <p:cNvCxnSpPr/>
          <p:nvPr/>
        </p:nvCxnSpPr>
        <p:spPr>
          <a:xfrm>
            <a:off x="6092456"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73F2D7-3DC0-3143-B155-195750ACF51B}"/>
              </a:ext>
            </a:extLst>
          </p:cNvPr>
          <p:cNvCxnSpPr/>
          <p:nvPr/>
        </p:nvCxnSpPr>
        <p:spPr>
          <a:xfrm>
            <a:off x="7615570"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521A64-20FA-A046-9BA2-688D2693C03F}"/>
              </a:ext>
            </a:extLst>
          </p:cNvPr>
          <p:cNvCxnSpPr>
            <a:cxnSpLocks/>
          </p:cNvCxnSpPr>
          <p:nvPr/>
        </p:nvCxnSpPr>
        <p:spPr>
          <a:xfrm flipH="1">
            <a:off x="0" y="2266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3C852C-65F2-9E4A-AAB4-A2EC60B9EB2A}"/>
              </a:ext>
            </a:extLst>
          </p:cNvPr>
          <p:cNvCxnSpPr>
            <a:cxnSpLocks/>
          </p:cNvCxnSpPr>
          <p:nvPr/>
        </p:nvCxnSpPr>
        <p:spPr>
          <a:xfrm flipH="1">
            <a:off x="0" y="3028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0FA85B-AA25-0044-95DE-0B202A5EB9CD}"/>
              </a:ext>
            </a:extLst>
          </p:cNvPr>
          <p:cNvCxnSpPr>
            <a:cxnSpLocks/>
          </p:cNvCxnSpPr>
          <p:nvPr/>
        </p:nvCxnSpPr>
        <p:spPr>
          <a:xfrm flipH="1">
            <a:off x="0" y="3790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A21D60-EEC6-704B-86AD-3370ADC29E83}"/>
              </a:ext>
            </a:extLst>
          </p:cNvPr>
          <p:cNvCxnSpPr>
            <a:cxnSpLocks/>
          </p:cNvCxnSpPr>
          <p:nvPr/>
        </p:nvCxnSpPr>
        <p:spPr>
          <a:xfrm flipH="1">
            <a:off x="0" y="455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DB170A-D75D-0943-AA8D-DC72582CBC1C}"/>
              </a:ext>
            </a:extLst>
          </p:cNvPr>
          <p:cNvCxnSpPr>
            <a:cxnSpLocks/>
          </p:cNvCxnSpPr>
          <p:nvPr/>
        </p:nvCxnSpPr>
        <p:spPr>
          <a:xfrm flipH="1">
            <a:off x="0" y="-190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304DB1-EDED-EC43-93EE-2669F6F301C6}"/>
              </a:ext>
            </a:extLst>
          </p:cNvPr>
          <p:cNvCxnSpPr>
            <a:cxnSpLocks/>
          </p:cNvCxnSpPr>
          <p:nvPr/>
        </p:nvCxnSpPr>
        <p:spPr>
          <a:xfrm flipH="1">
            <a:off x="0" y="74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33DF8C-D228-4743-9EF4-4D647BBE868C}"/>
              </a:ext>
            </a:extLst>
          </p:cNvPr>
          <p:cNvSpPr/>
          <p:nvPr/>
        </p:nvSpPr>
        <p:spPr>
          <a:xfrm>
            <a:off x="7592042" y="11167"/>
            <a:ext cx="1536192" cy="749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58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410199" y="1581150"/>
            <a:ext cx="244407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(play again)</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59955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Returns on </a:t>
            </a:r>
            <a:br>
              <a:rPr lang="en-US" sz="8000" dirty="0"/>
            </a:br>
            <a:r>
              <a:rPr lang="en-US" sz="9600" dirty="0"/>
              <a:t>Learning</a:t>
            </a:r>
            <a:endParaRPr lang="en-US" sz="4800" dirty="0"/>
          </a:p>
        </p:txBody>
      </p:sp>
    </p:spTree>
    <p:extLst>
      <p:ext uri="{BB962C8B-B14F-4D97-AF65-F5344CB8AC3E}">
        <p14:creationId xmlns:p14="http://schemas.microsoft.com/office/powerpoint/2010/main" val="381237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Machine Learning</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2171208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Low Risk, Low Return</a:t>
            </a:r>
          </a:p>
        </p:txBody>
      </p:sp>
    </p:spTree>
    <p:extLst>
      <p:ext uri="{BB962C8B-B14F-4D97-AF65-F5344CB8AC3E}">
        <p14:creationId xmlns:p14="http://schemas.microsoft.com/office/powerpoint/2010/main" val="376584859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Existing Tools</a:t>
            </a:r>
          </a:p>
        </p:txBody>
      </p:sp>
    </p:spTree>
    <p:extLst>
      <p:ext uri="{BB962C8B-B14F-4D97-AF65-F5344CB8AC3E}">
        <p14:creationId xmlns:p14="http://schemas.microsoft.com/office/powerpoint/2010/main" val="351861382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Java Lambda’s</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30480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2863716" y="1962150"/>
            <a:ext cx="152400" cy="457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2773147"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 name="Rectangle 1">
            <a:extLst>
              <a:ext uri="{FF2B5EF4-FFF2-40B4-BE49-F238E27FC236}">
                <a16:creationId xmlns:a16="http://schemas.microsoft.com/office/drawing/2014/main" id="{58A50153-1121-AF4D-884F-9088A686B94E}"/>
              </a:ext>
            </a:extLst>
          </p:cNvPr>
          <p:cNvSpPr/>
          <p:nvPr/>
        </p:nvSpPr>
        <p:spPr>
          <a:xfrm>
            <a:off x="304800" y="4552950"/>
            <a:ext cx="142795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Existing Tools</a:t>
            </a:r>
          </a:p>
        </p:txBody>
      </p:sp>
    </p:spTree>
    <p:extLst>
      <p:ext uri="{BB962C8B-B14F-4D97-AF65-F5344CB8AC3E}">
        <p14:creationId xmlns:p14="http://schemas.microsoft.com/office/powerpoint/2010/main" val="315222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Tools</a:t>
            </a:r>
          </a:p>
        </p:txBody>
      </p:sp>
    </p:spTree>
    <p:extLst>
      <p:ext uri="{BB962C8B-B14F-4D97-AF65-F5344CB8AC3E}">
        <p14:creationId xmlns:p14="http://schemas.microsoft.com/office/powerpoint/2010/main" val="167294410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Spring Boot</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47244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3679758" y="1146108"/>
            <a:ext cx="152400" cy="20892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35814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7637AF43-3B93-FC48-9B5D-08625AA5A3EA}"/>
              </a:ext>
            </a:extLst>
          </p:cNvPr>
          <p:cNvSpPr/>
          <p:nvPr/>
        </p:nvSpPr>
        <p:spPr>
          <a:xfrm>
            <a:off x="304800" y="4552950"/>
            <a:ext cx="1144031"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Tools</a:t>
            </a:r>
          </a:p>
        </p:txBody>
      </p:sp>
    </p:spTree>
    <p:extLst>
      <p:ext uri="{BB962C8B-B14F-4D97-AF65-F5344CB8AC3E}">
        <p14:creationId xmlns:p14="http://schemas.microsoft.com/office/powerpoint/2010/main" val="97241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1.98229E-6 -3.7037E-7 L 0.28745 -3.7037E-7 " pathEditMode="relative" rAng="0" ptsTypes="AA">
                                      <p:cBhvr>
                                        <p:cTn id="12" dur="2000" fill="hold"/>
                                        <p:tgtEl>
                                          <p:spTgt spid="47"/>
                                        </p:tgtEl>
                                        <p:attrNameLst>
                                          <p:attrName>ppt_x</p:attrName>
                                          <p:attrName>ppt_y</p:attrName>
                                        </p:attrNameLst>
                                      </p:cBhvr>
                                      <p:rCtr x="143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Paradigms</a:t>
            </a:r>
          </a:p>
        </p:txBody>
      </p:sp>
    </p:spTree>
    <p:extLst>
      <p:ext uri="{BB962C8B-B14F-4D97-AF65-F5344CB8AC3E}">
        <p14:creationId xmlns:p14="http://schemas.microsoft.com/office/powerpoint/2010/main" val="319438881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Elixir</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6C090D1D-B52B-1046-93E5-F87B9E6BDB22}"/>
              </a:ext>
            </a:extLst>
          </p:cNvPr>
          <p:cNvSpPr/>
          <p:nvPr/>
        </p:nvSpPr>
        <p:spPr>
          <a:xfrm>
            <a:off x="304800" y="4552950"/>
            <a:ext cx="163416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Paradigms</a:t>
            </a:r>
          </a:p>
        </p:txBody>
      </p:sp>
    </p:spTree>
    <p:extLst>
      <p:ext uri="{BB962C8B-B14F-4D97-AF65-F5344CB8AC3E}">
        <p14:creationId xmlns:p14="http://schemas.microsoft.com/office/powerpoint/2010/main" val="2625080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High Risk, High Return</a:t>
            </a:r>
          </a:p>
        </p:txBody>
      </p:sp>
    </p:spTree>
    <p:extLst>
      <p:ext uri="{BB962C8B-B14F-4D97-AF65-F5344CB8AC3E}">
        <p14:creationId xmlns:p14="http://schemas.microsoft.com/office/powerpoint/2010/main" val="4153689995"/>
      </p:ext>
    </p:extLst>
  </p:cSld>
  <p:clrMapOvr>
    <a:masterClrMapping/>
  </p:clrMapOvr>
  <p:transition spd="med"/>
</p:sld>
</file>

<file path=ppt/theme/theme1.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Q1_Kickoff-PPT-Template-2</Template>
  <TotalTime>6146</TotalTime>
  <Words>1847</Words>
  <Application>Microsoft Macintosh PowerPoint</Application>
  <PresentationFormat>On-screen Show (16:9)</PresentationFormat>
  <Paragraphs>380</Paragraphs>
  <Slides>113</Slides>
  <Notes>12</Notes>
  <HiddenSlides>4</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113</vt:i4>
      </vt:variant>
    </vt:vector>
  </HeadingPairs>
  <TitlesOfParts>
    <vt:vector size="126" baseType="lpstr">
      <vt:lpstr>Cousine</vt:lpstr>
      <vt:lpstr>Google Sans</vt:lpstr>
      <vt:lpstr>Abadi MT Condensed Extra Bold</vt:lpstr>
      <vt:lpstr>Arial</vt:lpstr>
      <vt:lpstr>Arial Black</vt:lpstr>
      <vt:lpstr>Arial Rounded MT Bold</vt:lpstr>
      <vt:lpstr>Calibri</vt:lpstr>
      <vt:lpstr>Fira Code</vt:lpstr>
      <vt:lpstr>Futura</vt:lpstr>
      <vt:lpstr>News Gothic MT</vt:lpstr>
      <vt:lpstr>Verdana</vt:lpstr>
      <vt:lpstr>Wingdings</vt:lpstr>
      <vt:lpstr>Q1_Kickoff-PPT-Template-2</vt:lpstr>
      <vt:lpstr>PowerPoint Presentation</vt:lpstr>
      <vt:lpstr>PowerPoint Presentation</vt:lpstr>
      <vt:lpstr>ROI on Learning Hour </vt:lpstr>
      <vt:lpstr>Resources</vt:lpstr>
      <vt:lpstr>Push Ups</vt:lpstr>
      <vt:lpstr>PowerPoint Presentation</vt:lpstr>
      <vt:lpstr>PowerPoint Presentation</vt:lpstr>
      <vt:lpstr>PowerPoint Presentation</vt:lpstr>
      <vt:lpstr>PowerPoint Presentation</vt:lpstr>
      <vt:lpstr>PowerPoint Presentation</vt:lpstr>
      <vt:lpstr>micro Habits  after I ____ Then I ____</vt:lpstr>
      <vt:lpstr>Starting  Point ?</vt:lpstr>
      <vt:lpstr>PowerPoint Presentation</vt:lpstr>
      <vt:lpstr>PowerPoint Presentation</vt:lpstr>
      <vt:lpstr>Culture Norms</vt:lpstr>
      <vt:lpstr>PowerPoint Presentation</vt:lpstr>
      <vt:lpstr>PowerPoint Presentation</vt:lpstr>
      <vt:lpstr>PowerPoint Presentation</vt:lpstr>
      <vt:lpstr>PowerPoint Presentation</vt:lpstr>
      <vt:lpstr>Small Gains  over time</vt:lpstr>
      <vt:lpstr>PowerPoint Presentation</vt:lpstr>
      <vt:lpstr>PowerPoint Presentation</vt:lpstr>
      <vt:lpstr>PowerPoint Presentation</vt:lpstr>
      <vt:lpstr>PowerPoint Presentation</vt:lpstr>
      <vt:lpstr>PowerPoint Presentation</vt:lpstr>
      <vt:lpstr>Small Gains  over time</vt:lpstr>
      <vt:lpstr> A swimming pool is not just a bigger bathtub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  vs.  Docker</vt:lpstr>
      <vt:lpstr>Sprints Releases  vs.  Continuous Deployment</vt:lpstr>
      <vt:lpstr>Test First vs.  Test After</vt:lpstr>
      <vt:lpstr>PowerPoint Presentation</vt:lpstr>
      <vt:lpstr>Infinite TASKS</vt:lpstr>
      <vt:lpstr>PowerPoint Presentation</vt:lpstr>
      <vt:lpstr>1/2 = .5 1/4 = .25 1/8 = .125 1/16 = .0625 1/32 = 0.03125 … 1/x = 0</vt:lpstr>
      <vt:lpstr>SUPER TASKS</vt:lpstr>
      <vt:lpstr>PowerPoint Presentation</vt:lpstr>
      <vt:lpstr>1/1 = 1 [1] 1/2 = .5 [1.5] 1/4 = .25 [1.75] 1/8 = .125 [1.875] 1/16 = .0625 [1.9375] 1/32 = 0.03125 [1.96875]  … 1/∞ = 0 [2]</vt:lpstr>
      <vt:lpstr>1 (1) * .99 (1 * .99) * .99 = 1 * .992 (1 * .99 * .99) * .99 = 1 * .993 (1 * .99 * .99 * .99) * .99 = 1 * .994 … 1 * .99N</vt:lpstr>
      <vt:lpstr>PowerPoint Presentation</vt:lpstr>
      <vt:lpstr>Compound Interest</vt:lpstr>
      <vt:lpstr>PowerPoint Presentation</vt:lpstr>
      <vt:lpstr>PowerPoint Presentation</vt:lpstr>
      <vt:lpstr>What does 10X  look like?</vt:lpstr>
      <vt:lpstr>PowerPoint Presentation</vt:lpstr>
      <vt:lpstr>PowerPoint Presentation</vt:lpstr>
      <vt:lpstr> Gross: $100,000  Gross: $145,000</vt:lpstr>
      <vt:lpstr>Loan: $100,000 @ 10% interest $839  $2124</vt:lpstr>
      <vt:lpstr>Interest: $100,000 @ 100% interest $8,333   </vt:lpstr>
      <vt:lpstr>Person 1: $100 a Month for 17 Years</vt:lpstr>
      <vt:lpstr>Person 1: $100 a Month for 17 Years</vt:lpstr>
      <vt:lpstr>Person 1: $100 a Month for 17 Years</vt:lpstr>
      <vt:lpstr>Unsurprisingly, the team did not achieve 10x productivity. In fact, we found our productivity to be almost the same as it was before…Your mileage may vary, but as far as we’re concerned it’s a resounding NO.  </vt:lpstr>
      <vt:lpstr>PowerPoint Presentation</vt:lpstr>
      <vt:lpstr>PowerPoint Presentation</vt:lpstr>
      <vt:lpstr>How Much TIME  can you spend LEARNING AT WORK?</vt:lpstr>
      <vt:lpstr>PowerPoint Presentation</vt:lpstr>
      <vt:lpstr>PowerPoint Presentation</vt:lpstr>
      <vt:lpstr>PowerPoint Presentation</vt:lpstr>
      <vt:lpstr>Task board</vt:lpstr>
      <vt:lpstr>Task board</vt:lpstr>
      <vt:lpstr>Task board</vt:lpstr>
      <vt:lpstr>PowerPoint Presentation</vt:lpstr>
      <vt:lpstr>ROI MODELS of  Learning http://lfal.co/LearningHour</vt:lpstr>
      <vt:lpstr>Diminishing returns</vt:lpstr>
      <vt:lpstr>Diminishing Returns</vt:lpstr>
      <vt:lpstr>ABSOLUTE</vt:lpstr>
      <vt:lpstr>RELATIVE</vt:lpstr>
      <vt:lpstr>PowerPoint Presentation</vt:lpstr>
      <vt:lpstr>PowerPoint Presentation</vt:lpstr>
      <vt:lpstr>COMBOs </vt:lpstr>
      <vt:lpstr>Passion</vt:lpstr>
      <vt:lpstr>Passionate People             Learning</vt:lpstr>
      <vt:lpstr>Thresholds</vt:lpstr>
      <vt:lpstr>Room Setup</vt:lpstr>
      <vt:lpstr>PowerPoint Presentation</vt:lpstr>
      <vt:lpstr>Lecture</vt:lpstr>
      <vt:lpstr>Mob</vt:lpstr>
      <vt:lpstr>Pairs</vt:lpstr>
      <vt:lpstr>Workshop</vt:lpstr>
      <vt:lpstr>a MICROSKILLS  WEEK</vt:lpstr>
      <vt:lpstr>PowerPoint Presentation</vt:lpstr>
      <vt:lpstr>PowerPoint Presentation</vt:lpstr>
      <vt:lpstr>Returns on  Learning</vt:lpstr>
      <vt:lpstr>Machine Learning</vt:lpstr>
      <vt:lpstr>Low Risk, Low Return</vt:lpstr>
      <vt:lpstr>Existing Tools</vt:lpstr>
      <vt:lpstr>Java Lambda’s</vt:lpstr>
      <vt:lpstr>New Tools</vt:lpstr>
      <vt:lpstr>Spring Boot</vt:lpstr>
      <vt:lpstr>New Paradigms</vt:lpstr>
      <vt:lpstr>Elixir</vt:lpstr>
      <vt:lpstr>High Risk, High Return</vt:lpstr>
      <vt:lpstr>What does your  Portfolio  look like? </vt:lpstr>
      <vt:lpstr>PowerPoint Presentation</vt:lpstr>
      <vt:lpstr>Retrospective</vt:lpstr>
      <vt:lpstr>FEEDBACK</vt:lpstr>
      <vt:lpstr>Pairing/Mobbing</vt:lpstr>
      <vt:lpstr>PowerPoint Presentation</vt:lpstr>
      <vt:lpstr>PowerPoint Presentation</vt:lpstr>
      <vt:lpstr>PowerPoint Presentation</vt:lpstr>
      <vt:lpstr>PowerPoint Presentation</vt:lpstr>
      <vt:lpstr>SPEND MORE TIME  LEARNING AT WORK</vt:lpstr>
      <vt:lpstr>Make LEARNING a  REGULAR PART OF WORK</vt:lpstr>
      <vt:lpstr>Review your  retirement  accounts</vt:lpstr>
      <vt:lpstr>PowerPoint Presentation</vt:lpstr>
      <vt:lpstr>  Thank YOU (please connect via LinkedIn and Twitter) </vt:lpstr>
    </vt:vector>
  </TitlesOfParts>
  <Manager/>
  <Company>Spun Labs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Llewellyn Falco</dc:creator>
  <cp:keywords/>
  <dc:description/>
  <cp:lastModifiedBy>Llewellyn Falco</cp:lastModifiedBy>
  <cp:revision>158</cp:revision>
  <dcterms:created xsi:type="dcterms:W3CDTF">2016-01-26T00:10:02Z</dcterms:created>
  <dcterms:modified xsi:type="dcterms:W3CDTF">2023-02-20T18:16:02Z</dcterms:modified>
  <cp:category/>
</cp:coreProperties>
</file>